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6" r:id="rId2"/>
    <p:sldId id="297" r:id="rId3"/>
    <p:sldId id="298" r:id="rId4"/>
    <p:sldId id="257" r:id="rId5"/>
    <p:sldId id="258" r:id="rId6"/>
    <p:sldId id="300" r:id="rId7"/>
    <p:sldId id="259" r:id="rId8"/>
    <p:sldId id="260" r:id="rId9"/>
    <p:sldId id="261" r:id="rId10"/>
    <p:sldId id="262" r:id="rId11"/>
    <p:sldId id="264" r:id="rId12"/>
    <p:sldId id="265" r:id="rId13"/>
    <p:sldId id="280" r:id="rId14"/>
    <p:sldId id="266" r:id="rId15"/>
    <p:sldId id="281" r:id="rId16"/>
    <p:sldId id="282" r:id="rId17"/>
    <p:sldId id="284" r:id="rId18"/>
    <p:sldId id="285" r:id="rId19"/>
    <p:sldId id="267" r:id="rId20"/>
    <p:sldId id="289" r:id="rId21"/>
    <p:sldId id="288" r:id="rId22"/>
    <p:sldId id="287" r:id="rId23"/>
    <p:sldId id="268" r:id="rId24"/>
    <p:sldId id="292" r:id="rId25"/>
    <p:sldId id="291" r:id="rId26"/>
    <p:sldId id="290" r:id="rId27"/>
    <p:sldId id="295" r:id="rId28"/>
    <p:sldId id="270" r:id="rId29"/>
    <p:sldId id="299" r:id="rId30"/>
    <p:sldId id="301"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FBE483B-A4EA-4767-AB2A-5FD7584D1107}" type="datetimeFigureOut">
              <a:rPr lang="tr-TR" smtClean="0"/>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39AE9E23-B36E-4613-ACCA-16ED53378E37}" type="slidenum">
              <a:rPr lang="tr-TR" smtClean="0"/>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FBE483B-A4EA-4767-AB2A-5FD7584D1107}" type="datetimeFigureOut">
              <a:rPr lang="tr-TR" smtClean="0"/>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AE9E23-B36E-4613-ACCA-16ED53378E3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FBE483B-A4EA-4767-AB2A-5FD7584D1107}" type="datetimeFigureOut">
              <a:rPr lang="tr-TR" smtClean="0"/>
              <a:t>12.11.2018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AE9E23-B36E-4613-ACCA-16ED53378E3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FBE483B-A4EA-4767-AB2A-5FD7584D1107}" type="datetimeFigureOut">
              <a:rPr lang="tr-TR" smtClean="0"/>
              <a:t>12.11.2018</a:t>
            </a:fld>
            <a:endParaRPr lang="tr-TR"/>
          </a:p>
        </p:txBody>
      </p:sp>
      <p:sp>
        <p:nvSpPr>
          <p:cNvPr id="10" name="Slide Number Placeholder 9"/>
          <p:cNvSpPr>
            <a:spLocks noGrp="1"/>
          </p:cNvSpPr>
          <p:nvPr>
            <p:ph type="sldNum" sz="quarter" idx="11"/>
          </p:nvPr>
        </p:nvSpPr>
        <p:spPr/>
        <p:txBody>
          <a:bodyPr/>
          <a:lstStyle/>
          <a:p>
            <a:fld id="{39AE9E23-B36E-4613-ACCA-16ED53378E37}"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AFBE483B-A4EA-4767-AB2A-5FD7584D1107}" type="datetimeFigureOut">
              <a:rPr lang="tr-TR" smtClean="0"/>
              <a:t>12.11.2018</a:t>
            </a:fld>
            <a:endParaRPr lang="tr-TR"/>
          </a:p>
        </p:txBody>
      </p:sp>
      <p:sp>
        <p:nvSpPr>
          <p:cNvPr id="20" name="Slide Number Placeholder 19"/>
          <p:cNvSpPr>
            <a:spLocks noGrp="1"/>
          </p:cNvSpPr>
          <p:nvPr>
            <p:ph type="sldNum" sz="quarter" idx="11"/>
          </p:nvPr>
        </p:nvSpPr>
        <p:spPr/>
        <p:txBody>
          <a:bodyPr/>
          <a:lstStyle/>
          <a:p>
            <a:fld id="{39AE9E23-B36E-4613-ACCA-16ED53378E37}" type="slidenum">
              <a:rPr lang="tr-TR" smtClean="0"/>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AFBE483B-A4EA-4767-AB2A-5FD7584D1107}" type="datetimeFigureOut">
              <a:rPr lang="tr-TR" smtClean="0"/>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AE9E23-B36E-4613-ACCA-16ED53378E37}" type="slidenum">
              <a:rPr lang="tr-TR" smtClean="0"/>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FBE483B-A4EA-4767-AB2A-5FD7584D1107}" type="datetimeFigureOut">
              <a:rPr lang="tr-TR" smtClean="0"/>
              <a:t>12.11.2018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9AE9E23-B36E-4613-ACCA-16ED53378E37}" type="slidenum">
              <a:rPr lang="tr-TR" smtClean="0"/>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FBE483B-A4EA-4767-AB2A-5FD7584D1107}" type="datetimeFigureOut">
              <a:rPr lang="tr-TR" smtClean="0"/>
              <a:t>12.11.2018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9AE9E23-B36E-4613-ACCA-16ED53378E3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BE483B-A4EA-4767-AB2A-5FD7584D1107}" type="datetimeFigureOut">
              <a:rPr lang="tr-TR" smtClean="0"/>
              <a:t>12.11.2018</a:t>
            </a:fld>
            <a:endParaRPr lang="tr-TR"/>
          </a:p>
        </p:txBody>
      </p:sp>
      <p:sp>
        <p:nvSpPr>
          <p:cNvPr id="6" name="Slide Number Placeholder 5"/>
          <p:cNvSpPr>
            <a:spLocks noGrp="1"/>
          </p:cNvSpPr>
          <p:nvPr>
            <p:ph type="sldNum" sz="quarter" idx="11"/>
          </p:nvPr>
        </p:nvSpPr>
        <p:spPr/>
        <p:txBody>
          <a:bodyPr/>
          <a:lstStyle/>
          <a:p>
            <a:fld id="{39AE9E23-B36E-4613-ACCA-16ED53378E37}" type="slidenum">
              <a:rPr lang="tr-TR" smtClean="0"/>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AFBE483B-A4EA-4767-AB2A-5FD7584D1107}" type="datetimeFigureOut">
              <a:rPr lang="tr-TR" smtClean="0"/>
              <a:t>12.11.2018</a:t>
            </a:fld>
            <a:endParaRPr lang="tr-TR"/>
          </a:p>
        </p:txBody>
      </p:sp>
      <p:sp>
        <p:nvSpPr>
          <p:cNvPr id="10" name="Slide Number Placeholder 9"/>
          <p:cNvSpPr>
            <a:spLocks noGrp="1"/>
          </p:cNvSpPr>
          <p:nvPr>
            <p:ph type="sldNum" sz="quarter" idx="15"/>
          </p:nvPr>
        </p:nvSpPr>
        <p:spPr/>
        <p:txBody>
          <a:bodyPr/>
          <a:lstStyle/>
          <a:p>
            <a:fld id="{39AE9E23-B36E-4613-ACCA-16ED53378E37}" type="slidenum">
              <a:rPr lang="tr-TR" smtClean="0"/>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FBE483B-A4EA-4767-AB2A-5FD7584D1107}" type="datetimeFigureOut">
              <a:rPr lang="tr-TR" smtClean="0"/>
              <a:t>12.11.2018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AE9E23-B36E-4613-ACCA-16ED53378E37}"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39AE9E23-B36E-4613-ACCA-16ED53378E37}" type="slidenum">
              <a:rPr lang="tr-TR" smtClean="0"/>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AFBE483B-A4EA-4767-AB2A-5FD7584D1107}" type="datetimeFigureOut">
              <a:rPr lang="tr-TR" smtClean="0"/>
              <a:t>12.11.2018</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1.bp.blogspot.com/-BXEOh1PFMCE/T1c0jTYllsI/AAAAAAAAAvc/QoPi9N6XnkE/s1600/israf_1353035.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55576" y="980728"/>
            <a:ext cx="8064896" cy="584775"/>
          </a:xfrm>
          <a:prstGeom prst="rect">
            <a:avLst/>
          </a:prstGeom>
        </p:spPr>
        <p:txBody>
          <a:bodyPr wrap="square">
            <a:spAutoFit/>
          </a:bodyPr>
          <a:lstStyle/>
          <a:p>
            <a:endParaRPr lang="tr-TR" sz="3200" dirty="0"/>
          </a:p>
        </p:txBody>
      </p:sp>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598" cy="698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987825" y="4127193"/>
            <a:ext cx="5256583" cy="646331"/>
          </a:xfrm>
          <a:prstGeom prst="rect">
            <a:avLst/>
          </a:prstGeom>
          <a:noFill/>
        </p:spPr>
        <p:txBody>
          <a:bodyPr wrap="square" rtlCol="0">
            <a:spAutoFit/>
          </a:bodyPr>
          <a:lstStyle/>
          <a:p>
            <a:pPr algn="ctr"/>
            <a:endParaRPr lang="tr-TR" sz="3600" b="1" dirty="0" smtClean="0">
              <a:solidFill>
                <a:srgbClr val="FFFF00"/>
              </a:solidFill>
              <a:latin typeface="Algerian" pitchFamily="82" charset="0"/>
            </a:endParaRPr>
          </a:p>
        </p:txBody>
      </p:sp>
      <p:sp>
        <p:nvSpPr>
          <p:cNvPr id="3" name="Metin kutusu 2"/>
          <p:cNvSpPr txBox="1"/>
          <p:nvPr/>
        </p:nvSpPr>
        <p:spPr>
          <a:xfrm>
            <a:off x="1979712" y="3429000"/>
            <a:ext cx="6480719" cy="2554545"/>
          </a:xfrm>
          <a:prstGeom prst="rect">
            <a:avLst/>
          </a:prstGeom>
          <a:noFill/>
        </p:spPr>
        <p:txBody>
          <a:bodyPr wrap="square" rtlCol="0">
            <a:spAutoFit/>
          </a:bodyPr>
          <a:lstStyle/>
          <a:p>
            <a:pPr algn="ctr"/>
            <a:r>
              <a:rPr lang="tr-TR" sz="4000" b="1" dirty="0" smtClean="0">
                <a:solidFill>
                  <a:srgbClr val="0070C0"/>
                </a:solidFill>
                <a:latin typeface="Arial Black" panose="020B0A04020102020204" pitchFamily="34" charset="0"/>
              </a:rPr>
              <a:t>İSLAM’DA</a:t>
            </a:r>
            <a:endParaRPr lang="tr-TR" sz="4000" b="1" dirty="0" smtClean="0">
              <a:solidFill>
                <a:srgbClr val="0070C0"/>
              </a:solidFill>
              <a:latin typeface="Arial Black" panose="020B0A04020102020204" pitchFamily="34" charset="0"/>
            </a:endParaRPr>
          </a:p>
          <a:p>
            <a:pPr algn="ctr"/>
            <a:r>
              <a:rPr lang="tr-TR" sz="4000" b="1" dirty="0" smtClean="0">
                <a:solidFill>
                  <a:srgbClr val="0070C0"/>
                </a:solidFill>
                <a:latin typeface="Arial Black" panose="020B0A04020102020204" pitchFamily="34" charset="0"/>
              </a:rPr>
              <a:t>TASARRUF AHLAKI </a:t>
            </a:r>
          </a:p>
          <a:p>
            <a:pPr algn="ctr"/>
            <a:r>
              <a:rPr lang="tr-TR" sz="4000" b="1" dirty="0" smtClean="0">
                <a:solidFill>
                  <a:srgbClr val="0070C0"/>
                </a:solidFill>
                <a:latin typeface="Arial Black" panose="020B0A04020102020204" pitchFamily="34" charset="0"/>
              </a:rPr>
              <a:t>VE</a:t>
            </a:r>
          </a:p>
          <a:p>
            <a:pPr algn="ctr"/>
            <a:r>
              <a:rPr lang="tr-TR" sz="4000" b="1" dirty="0" smtClean="0">
                <a:solidFill>
                  <a:srgbClr val="0070C0"/>
                </a:solidFill>
                <a:latin typeface="Arial Black" panose="020B0A04020102020204" pitchFamily="34" charset="0"/>
              </a:rPr>
              <a:t>İSRAF</a:t>
            </a:r>
            <a:endParaRPr lang="tr-TR" sz="4000" b="1" dirty="0" smtClean="0">
              <a:solidFill>
                <a:srgbClr val="0070C0"/>
              </a:solidFill>
              <a:latin typeface="Arial Black" panose="020B0A0402010202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627" y="971213"/>
            <a:ext cx="1188000" cy="1188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971213"/>
            <a:ext cx="1364576"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696216" y="1631018"/>
            <a:ext cx="4180040" cy="461665"/>
          </a:xfrm>
          <a:prstGeom prst="rect">
            <a:avLst/>
          </a:prstGeom>
        </p:spPr>
        <p:txBody>
          <a:bodyPr wrap="square">
            <a:spAutoFit/>
          </a:bodyPr>
          <a:lstStyle/>
          <a:p>
            <a:pPr algn="ctr"/>
            <a:r>
              <a:rPr lang="tr-TR" sz="2400" b="1" dirty="0">
                <a:solidFill>
                  <a:srgbClr val="0070C0"/>
                </a:solidFill>
                <a:latin typeface="Arial Black" panose="020B0A04020102020204" pitchFamily="34" charset="0"/>
              </a:rPr>
              <a:t>AYDIN İL MÜFTÜLÜĞÜ</a:t>
            </a:r>
          </a:p>
        </p:txBody>
      </p:sp>
    </p:spTree>
    <p:extLst>
      <p:ext uri="{BB962C8B-B14F-4D97-AF65-F5344CB8AC3E}">
        <p14:creationId xmlns:p14="http://schemas.microsoft.com/office/powerpoint/2010/main" val="1616312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620688"/>
            <a:ext cx="8352928" cy="1938992"/>
          </a:xfrm>
          <a:prstGeom prst="rect">
            <a:avLst/>
          </a:prstGeom>
        </p:spPr>
        <p:txBody>
          <a:bodyPr wrap="square">
            <a:spAutoFit/>
          </a:bodyPr>
          <a:lstStyle/>
          <a:p>
            <a:r>
              <a:rPr lang="tr-TR" sz="2400" dirty="0" smtClean="0"/>
              <a:t>Yani </a:t>
            </a:r>
            <a:r>
              <a:rPr lang="tr-TR" sz="2400" dirty="0"/>
              <a:t>zekatınızı verirken: Sakın ha! Bu benim malımdı da ben veriyorum. Yani bu adamın bu işte hiç hakkı yokken ben veriyorum veya malınızın öşrünü verirken, ben bu malı bu adama veriyorum, bunun hakkı yokken” demeyin. O adamın hakkı </a:t>
            </a:r>
            <a:r>
              <a:rPr lang="tr-TR" sz="2400" dirty="0" smtClean="0"/>
              <a:t>vardır.</a:t>
            </a:r>
            <a:r>
              <a:rPr lang="tr-TR" sz="2400" dirty="0"/>
              <a:t> </a:t>
            </a:r>
            <a:r>
              <a:rPr lang="tr-TR" sz="2400" dirty="0" smtClean="0"/>
              <a:t>Bu konuda hesaba </a:t>
            </a:r>
            <a:r>
              <a:rPr lang="tr-TR" sz="2400" dirty="0"/>
              <a:t>çekileceğimizi bilelim. </a:t>
            </a:r>
            <a:endParaRPr lang="tr-TR" sz="2400" dirty="0">
              <a:effectLst/>
            </a:endParaRPr>
          </a:p>
        </p:txBody>
      </p:sp>
      <p:sp>
        <p:nvSpPr>
          <p:cNvPr id="5" name="Dikdörtgen 4"/>
          <p:cNvSpPr/>
          <p:nvPr/>
        </p:nvSpPr>
        <p:spPr>
          <a:xfrm>
            <a:off x="323529" y="2721842"/>
            <a:ext cx="8567026" cy="1200329"/>
          </a:xfrm>
          <a:prstGeom prst="rect">
            <a:avLst/>
          </a:prstGeom>
        </p:spPr>
        <p:txBody>
          <a:bodyPr wrap="square">
            <a:spAutoFit/>
          </a:bodyPr>
          <a:lstStyle/>
          <a:p>
            <a:r>
              <a:rPr lang="tr-TR" sz="2400" dirty="0"/>
              <a:t>Allah (</a:t>
            </a:r>
            <a:r>
              <a:rPr lang="tr-TR" sz="2400" dirty="0" err="1"/>
              <a:t>c.c</a:t>
            </a:r>
            <a:r>
              <a:rPr lang="tr-TR" sz="2400" dirty="0"/>
              <a:t>.), kitabımızda bize </a:t>
            </a:r>
            <a:r>
              <a:rPr lang="tr-TR" sz="2400" dirty="0" err="1"/>
              <a:t>Firavun’u</a:t>
            </a:r>
            <a:r>
              <a:rPr lang="tr-TR" sz="2400" dirty="0"/>
              <a:t> tanıtıyor. O, kâfir ve zalimdi. Bozguncu ve kibirli idi. Nüfuz ve iktidarını ölçüsüz ve acımasız olarak kullanan müsrif birisiydi. İşte, bize </a:t>
            </a:r>
            <a:r>
              <a:rPr lang="tr-TR" sz="2400" dirty="0" err="1" smtClean="0"/>
              <a:t>Firavun’u</a:t>
            </a:r>
            <a:r>
              <a:rPr lang="tr-TR" sz="2400" dirty="0"/>
              <a:t> </a:t>
            </a:r>
            <a:r>
              <a:rPr lang="tr-TR" sz="2400" dirty="0" smtClean="0"/>
              <a:t>tanıtan </a:t>
            </a:r>
            <a:r>
              <a:rPr lang="tr-TR" sz="2400" dirty="0"/>
              <a:t>bir ayet:</a:t>
            </a:r>
          </a:p>
        </p:txBody>
      </p:sp>
      <p:pic>
        <p:nvPicPr>
          <p:cNvPr id="2" name="Resim 1"/>
          <p:cNvPicPr>
            <a:picLocks noChangeAspect="1"/>
          </p:cNvPicPr>
          <p:nvPr/>
        </p:nvPicPr>
        <p:blipFill>
          <a:blip r:embed="rId2"/>
          <a:stretch>
            <a:fillRect/>
          </a:stretch>
        </p:blipFill>
        <p:spPr>
          <a:xfrm>
            <a:off x="323528" y="4083171"/>
            <a:ext cx="8486253" cy="936104"/>
          </a:xfrm>
          <a:prstGeom prst="rect">
            <a:avLst/>
          </a:prstGeom>
        </p:spPr>
      </p:pic>
      <p:pic>
        <p:nvPicPr>
          <p:cNvPr id="7" name="Resim 6"/>
          <p:cNvPicPr>
            <a:picLocks noChangeAspect="1"/>
          </p:cNvPicPr>
          <p:nvPr/>
        </p:nvPicPr>
        <p:blipFill>
          <a:blip r:embed="rId3"/>
          <a:stretch>
            <a:fillRect/>
          </a:stretch>
        </p:blipFill>
        <p:spPr>
          <a:xfrm>
            <a:off x="323528" y="5019275"/>
            <a:ext cx="8640960" cy="1290045"/>
          </a:xfrm>
          <a:prstGeom prst="rect">
            <a:avLst/>
          </a:prstGeom>
        </p:spPr>
      </p:pic>
    </p:spTree>
    <p:extLst>
      <p:ext uri="{BB962C8B-B14F-4D97-AF65-F5344CB8AC3E}">
        <p14:creationId xmlns:p14="http://schemas.microsoft.com/office/powerpoint/2010/main" val="393792658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1124744"/>
            <a:ext cx="8496944" cy="5386090"/>
          </a:xfrm>
          <a:prstGeom prst="rect">
            <a:avLst/>
          </a:prstGeom>
        </p:spPr>
        <p:txBody>
          <a:bodyPr wrap="square">
            <a:spAutoFit/>
          </a:bodyPr>
          <a:lstStyle/>
          <a:p>
            <a:r>
              <a:rPr lang="tr-TR" sz="2800" dirty="0" smtClean="0"/>
              <a:t>İnsanın</a:t>
            </a:r>
            <a:r>
              <a:rPr lang="tr-TR" sz="2800" dirty="0"/>
              <a:t>, kendini ve sahip olduğu değerleri acımasız olarak harcaması israftır. </a:t>
            </a:r>
            <a:endParaRPr lang="tr-TR" sz="2800" dirty="0" smtClean="0"/>
          </a:p>
          <a:p>
            <a:endParaRPr lang="tr-TR" sz="2800" dirty="0" smtClean="0">
              <a:effectLst/>
            </a:endParaRPr>
          </a:p>
          <a:p>
            <a:pPr algn="ctr"/>
            <a:r>
              <a:rPr lang="ar-AE" sz="32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يا </a:t>
            </a:r>
            <a:r>
              <a:rPr lang="ar-AE" sz="3200" b="1" dirty="0" err="1"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بَنٖى</a:t>
            </a:r>
            <a:r>
              <a:rPr lang="ar-AE" sz="32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 </a:t>
            </a:r>
            <a:r>
              <a:rPr lang="ar-AE" sz="3200" b="1" dirty="0" err="1"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اٰدَمَ</a:t>
            </a:r>
            <a:r>
              <a:rPr lang="ar-AE" sz="32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 خُذُوا </a:t>
            </a:r>
            <a:r>
              <a:rPr lang="ar-AE" sz="3200" b="1" dirty="0" err="1"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زٖينَتَكُمْ</a:t>
            </a:r>
            <a:r>
              <a:rPr lang="ar-AE" sz="32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 عِنْدَ كُلِّ مَسْجِدٍ وكُلُوا وَاشْرَبُوا وَلَا تُسْرِفُوا اِنَّهُ لَا يُحِبُّ </a:t>
            </a:r>
            <a:r>
              <a:rPr lang="ar-AE" sz="3200" b="1" dirty="0" err="1"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الْمُسْرِفٖينَ</a:t>
            </a:r>
            <a:endParaRPr lang="ar-AE" sz="3200" b="1" dirty="0" smtClean="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a:p>
            <a:endParaRPr lang="tr-TR" sz="2800" dirty="0"/>
          </a:p>
          <a:p>
            <a:r>
              <a:rPr lang="tr-TR" sz="2800" b="1" dirty="0" smtClean="0">
                <a:ln w="9525">
                  <a:solidFill>
                    <a:schemeClr val="bg1"/>
                  </a:solidFill>
                  <a:prstDash val="solid"/>
                </a:ln>
                <a:effectLst>
                  <a:outerShdw blurRad="12700" dist="38100" dir="2700000" algn="tl" rotWithShape="0">
                    <a:schemeClr val="bg1">
                      <a:lumMod val="50000"/>
                    </a:schemeClr>
                  </a:outerShdw>
                </a:effectLst>
              </a:rPr>
              <a:t>Ey </a:t>
            </a:r>
            <a:r>
              <a:rPr lang="tr-TR" sz="2800" b="1" dirty="0">
                <a:ln w="9525">
                  <a:solidFill>
                    <a:schemeClr val="bg1"/>
                  </a:solidFill>
                  <a:prstDash val="solid"/>
                </a:ln>
                <a:effectLst>
                  <a:outerShdw blurRad="12700" dist="38100" dir="2700000" algn="tl" rotWithShape="0">
                    <a:schemeClr val="bg1">
                      <a:lumMod val="50000"/>
                    </a:schemeClr>
                  </a:outerShdw>
                </a:effectLst>
              </a:rPr>
              <a:t>Adem oğulları! Her secde edişinizde güzel elbiselerinizi giyin; </a:t>
            </a:r>
            <a:r>
              <a:rPr lang="tr-TR" sz="2800" b="1" dirty="0" smtClean="0">
                <a:ln w="9525">
                  <a:solidFill>
                    <a:schemeClr val="bg1"/>
                  </a:solidFill>
                  <a:prstDash val="solid"/>
                </a:ln>
                <a:effectLst>
                  <a:outerShdw blurRad="12700" dist="38100" dir="2700000" algn="tl" rotWithShape="0">
                    <a:schemeClr val="bg1">
                      <a:lumMod val="50000"/>
                    </a:schemeClr>
                  </a:outerShdw>
                </a:effectLst>
              </a:rPr>
              <a:t>yiyin, </a:t>
            </a:r>
            <a:r>
              <a:rPr lang="tr-TR" sz="2800" b="1" dirty="0">
                <a:ln w="9525">
                  <a:solidFill>
                    <a:schemeClr val="bg1"/>
                  </a:solidFill>
                  <a:prstDash val="solid"/>
                </a:ln>
                <a:effectLst>
                  <a:outerShdw blurRad="12700" dist="38100" dir="2700000" algn="tl" rotWithShape="0">
                    <a:schemeClr val="bg1">
                      <a:lumMod val="50000"/>
                    </a:schemeClr>
                  </a:outerShdw>
                </a:effectLst>
              </a:rPr>
              <a:t>için, fakat israf etmeyin; çünkü Allah israf edenleri sevmez</a:t>
            </a:r>
            <a:r>
              <a:rPr lang="tr-TR" sz="2800" b="1" dirty="0" smtClean="0">
                <a:ln w="9525">
                  <a:solidFill>
                    <a:schemeClr val="bg1"/>
                  </a:solidFill>
                  <a:prstDash val="solid"/>
                </a:ln>
                <a:effectLst>
                  <a:outerShdw blurRad="12700" dist="38100" dir="2700000" algn="tl" rotWithShape="0">
                    <a:schemeClr val="bg1">
                      <a:lumMod val="50000"/>
                    </a:schemeClr>
                  </a:outerShdw>
                </a:effectLst>
              </a:rPr>
              <a:t>.  Araf Süresi 31.Ayet</a:t>
            </a:r>
          </a:p>
          <a:p>
            <a:r>
              <a:rPr lang="tr-TR" sz="2800" dirty="0" smtClean="0"/>
              <a:t>Yeryüzü </a:t>
            </a:r>
            <a:r>
              <a:rPr lang="tr-TR" sz="2800" dirty="0"/>
              <a:t>mescit olduğuna göre daima güzel ve temiz giyinmeye, güzel konuşmaya, güzel davranmaya devam etmemiz lazımdır.</a:t>
            </a:r>
            <a:endParaRPr lang="tr-TR" sz="2800" dirty="0">
              <a:effectLst/>
            </a:endParaRPr>
          </a:p>
        </p:txBody>
      </p:sp>
    </p:spTree>
    <p:extLst>
      <p:ext uri="{BB962C8B-B14F-4D97-AF65-F5344CB8AC3E}">
        <p14:creationId xmlns:p14="http://schemas.microsoft.com/office/powerpoint/2010/main" val="30345780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611560" y="692696"/>
            <a:ext cx="7920880" cy="5755422"/>
          </a:xfrm>
          <a:prstGeom prst="rect">
            <a:avLst/>
          </a:prstGeom>
        </p:spPr>
        <p:txBody>
          <a:bodyPr wrap="square">
            <a:spAutoFit/>
          </a:bodyPr>
          <a:lstStyle/>
          <a:p>
            <a:r>
              <a:rPr lang="tr-TR" sz="3200" b="1" dirty="0">
                <a:solidFill>
                  <a:srgbClr val="002060"/>
                </a:solidFill>
              </a:rPr>
              <a:t>Allah İsraf Edenleri Sevmez</a:t>
            </a:r>
            <a:endParaRPr lang="tr-TR" sz="3200" b="1" dirty="0" smtClean="0">
              <a:solidFill>
                <a:srgbClr val="002060"/>
              </a:solidFill>
              <a:effectLst/>
            </a:endParaRPr>
          </a:p>
          <a:p>
            <a:r>
              <a:rPr lang="tr-TR" sz="2800" dirty="0"/>
              <a:t>Kur’an-ı Kerim’de 17 yerde israfla ilgili ayet-i kerime vardır. Bunlardan 4 tanesi yeme-içme-giyme ile ilgilidir. Yani insanların tabiattan ürettiklerinin israf edilmemesi konusundadır. Geri kalan 13 tanesi ise (insanın israf) edilmemesi ile ilgilidir.</a:t>
            </a:r>
            <a:endParaRPr lang="tr-TR" sz="2800" dirty="0" smtClean="0">
              <a:effectLst/>
            </a:endParaRPr>
          </a:p>
          <a:p>
            <a:r>
              <a:rPr lang="tr-TR" sz="2800" dirty="0"/>
              <a:t>Bakara suresinin 29. </a:t>
            </a:r>
            <a:r>
              <a:rPr lang="tr-TR" sz="2800" dirty="0" smtClean="0"/>
              <a:t>ayetinde:</a:t>
            </a:r>
          </a:p>
          <a:p>
            <a:r>
              <a:rPr lang="ar-SA" sz="2800" dirty="0" smtClean="0">
                <a:solidFill>
                  <a:srgbClr val="0070C0"/>
                </a:solidFill>
                <a:latin typeface="Shaikh Hamdullah Mushaf"/>
              </a:rPr>
              <a:t>هُوَ الَّذِي خَلَقَ لَكُم مَّا فِي الأَرْضِ جَمِيعاً</a:t>
            </a:r>
            <a:r>
              <a:rPr lang="tr-TR" sz="2800" dirty="0" smtClean="0">
                <a:solidFill>
                  <a:srgbClr val="0070C0"/>
                </a:solidFill>
                <a:latin typeface="Shaikh Hamdullah Mushaf"/>
              </a:rPr>
              <a:t> </a:t>
            </a:r>
            <a:endParaRPr lang="tr-TR" sz="2800" dirty="0" smtClean="0">
              <a:solidFill>
                <a:srgbClr val="0070C0"/>
              </a:solidFill>
            </a:endParaRPr>
          </a:p>
          <a:p>
            <a:r>
              <a:rPr lang="ar-SA" sz="2800" dirty="0" smtClean="0">
                <a:solidFill>
                  <a:srgbClr val="31708F"/>
                </a:solidFill>
                <a:latin typeface="KuranFont"/>
              </a:rPr>
              <a:t> </a:t>
            </a:r>
            <a:r>
              <a:rPr lang="tr-TR" sz="2800" b="1" dirty="0" smtClean="0"/>
              <a:t>“yeryüzünde her ne varsa Allah sizin için yarattı”</a:t>
            </a:r>
            <a:r>
              <a:rPr lang="tr-TR" sz="2800" dirty="0" smtClean="0">
                <a:solidFill>
                  <a:srgbClr val="C00000"/>
                </a:solidFill>
              </a:rPr>
              <a:t> </a:t>
            </a:r>
            <a:r>
              <a:rPr lang="tr-TR" sz="2800" dirty="0" smtClean="0"/>
              <a:t>buyuruluyor.</a:t>
            </a:r>
            <a:endParaRPr lang="tr-TR" sz="2800" dirty="0"/>
          </a:p>
          <a:p>
            <a:r>
              <a:rPr lang="tr-TR" sz="2800" dirty="0" smtClean="0"/>
              <a:t>Yediğimiz-içtiğimiz</a:t>
            </a:r>
            <a:r>
              <a:rPr lang="tr-TR" sz="2800" dirty="0"/>
              <a:t>, giydiğimiz, </a:t>
            </a:r>
            <a:r>
              <a:rPr lang="tr-TR" sz="2800" dirty="0" smtClean="0"/>
              <a:t>kullandığımız bütün şeyler </a:t>
            </a:r>
            <a:r>
              <a:rPr lang="tr-TR" sz="2800" dirty="0"/>
              <a:t>insan için </a:t>
            </a:r>
            <a:r>
              <a:rPr lang="tr-TR" sz="2800" dirty="0" smtClean="0"/>
              <a:t>yaratılmıştır, </a:t>
            </a:r>
            <a:r>
              <a:rPr lang="tr-TR" sz="2800" dirty="0"/>
              <a:t>bunları </a:t>
            </a:r>
            <a:r>
              <a:rPr lang="tr-TR" sz="2800" dirty="0" smtClean="0"/>
              <a:t>bilinçli bir şekilde kullanmalı ve israf etmemeliyiz.</a:t>
            </a:r>
            <a:endParaRPr lang="tr-TR" sz="2800" dirty="0">
              <a:effectLst/>
            </a:endParaRPr>
          </a:p>
        </p:txBody>
      </p:sp>
    </p:spTree>
    <p:extLst>
      <p:ext uri="{BB962C8B-B14F-4D97-AF65-F5344CB8AC3E}">
        <p14:creationId xmlns:p14="http://schemas.microsoft.com/office/powerpoint/2010/main" val="18161696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980728"/>
            <a:ext cx="8424936" cy="5632311"/>
          </a:xfrm>
          <a:prstGeom prst="rect">
            <a:avLst/>
          </a:prstGeom>
        </p:spPr>
        <p:txBody>
          <a:bodyPr wrap="square">
            <a:spAutoFit/>
          </a:bodyPr>
          <a:lstStyle/>
          <a:p>
            <a:pPr algn="ctr"/>
            <a:r>
              <a:rPr lang="tr-TR" sz="2800" b="1" dirty="0"/>
              <a:t>İSRAF EDENLER, ŞEYTANLARIN KARDEŞLERİ </a:t>
            </a:r>
            <a:r>
              <a:rPr lang="tr-TR" sz="2800" b="1" dirty="0" smtClean="0"/>
              <a:t>OLUR</a:t>
            </a:r>
          </a:p>
          <a:p>
            <a:pPr algn="ctr"/>
            <a:endParaRPr lang="tr-TR" sz="2800" dirty="0" smtClean="0">
              <a:solidFill>
                <a:srgbClr val="FF0000"/>
              </a:solidFill>
              <a:effectLst/>
            </a:endParaRPr>
          </a:p>
          <a:p>
            <a:pPr algn="ctr"/>
            <a:r>
              <a:rPr lang="ar-AE" sz="2800" b="1" dirty="0">
                <a:solidFill>
                  <a:srgbClr val="0070C0"/>
                </a:solidFill>
              </a:rPr>
              <a:t>وَاٰتِ ذَا الْقُرْبٰى حَقَّهُ وَالْمِسْكٖينَ وَابْنَ السَّبٖيلِ وَلَا تُبَذِّرْ تَبْذٖيرًا</a:t>
            </a:r>
            <a:r>
              <a:rPr lang="ar-AE" sz="2800" b="1" dirty="0">
                <a:solidFill>
                  <a:srgbClr val="FF0000"/>
                </a:solidFill>
              </a:rPr>
              <a:t> </a:t>
            </a:r>
          </a:p>
          <a:p>
            <a:pPr algn="ctr"/>
            <a:endParaRPr lang="tr-TR" sz="2800" dirty="0"/>
          </a:p>
          <a:p>
            <a:r>
              <a:rPr lang="tr-TR" sz="2400" b="1" dirty="0" smtClean="0"/>
              <a:t>“</a:t>
            </a:r>
            <a:r>
              <a:rPr lang="tr-TR" sz="2400" b="1" dirty="0"/>
              <a:t>Bir de akrabaya, yoksula, yolcuya hakkını ver. Gereksiz yere de saçıp savurma</a:t>
            </a:r>
            <a:r>
              <a:rPr lang="tr-TR" sz="2400" b="1" dirty="0" smtClean="0"/>
              <a:t>.”</a:t>
            </a:r>
            <a:r>
              <a:rPr lang="tr-TR" sz="2400" b="1" dirty="0" err="1" smtClean="0">
                <a:solidFill>
                  <a:srgbClr val="FF0000"/>
                </a:solidFill>
              </a:rPr>
              <a:t>İsra</a:t>
            </a:r>
            <a:r>
              <a:rPr lang="tr-TR" sz="2400" b="1" dirty="0" smtClean="0">
                <a:solidFill>
                  <a:srgbClr val="FF0000"/>
                </a:solidFill>
              </a:rPr>
              <a:t> </a:t>
            </a:r>
            <a:r>
              <a:rPr lang="tr-TR" sz="2400" b="1" dirty="0">
                <a:solidFill>
                  <a:srgbClr val="FF0000"/>
                </a:solidFill>
              </a:rPr>
              <a:t>Süresi </a:t>
            </a:r>
            <a:r>
              <a:rPr lang="tr-TR" sz="2400" b="1" dirty="0" smtClean="0">
                <a:solidFill>
                  <a:srgbClr val="FF0000"/>
                </a:solidFill>
              </a:rPr>
              <a:t>26.Ayet</a:t>
            </a:r>
          </a:p>
          <a:p>
            <a:pPr algn="ctr"/>
            <a:endParaRPr lang="tr-TR" sz="2800" u="sng" dirty="0" smtClean="0">
              <a:effectLst/>
            </a:endParaRPr>
          </a:p>
          <a:p>
            <a:pPr algn="ctr"/>
            <a:r>
              <a:rPr lang="ar-AE" sz="2800" b="1" dirty="0" smtClean="0">
                <a:solidFill>
                  <a:srgbClr val="7030A0"/>
                </a:solidFill>
              </a:rPr>
              <a:t>ا</a:t>
            </a:r>
            <a:r>
              <a:rPr lang="ar-AE" sz="2800" b="1" dirty="0" smtClean="0">
                <a:solidFill>
                  <a:srgbClr val="0070C0"/>
                </a:solidFill>
              </a:rPr>
              <a:t>ِنَّ </a:t>
            </a:r>
            <a:r>
              <a:rPr lang="ar-AE" sz="2800" b="1" dirty="0">
                <a:solidFill>
                  <a:srgbClr val="0070C0"/>
                </a:solidFill>
              </a:rPr>
              <a:t>الْمُبَذِّرٖينَ كَانُوا اِخْوَانَ الشَّيَاطٖينِ وَكَانَ الشَّيْطَانُ لِرَبِّهٖ </a:t>
            </a:r>
            <a:r>
              <a:rPr lang="ar-AE" sz="2800" b="1" dirty="0" smtClean="0">
                <a:solidFill>
                  <a:srgbClr val="0070C0"/>
                </a:solidFill>
              </a:rPr>
              <a:t>كَفُورًا</a:t>
            </a:r>
            <a:r>
              <a:rPr lang="tr-TR" sz="2400" dirty="0" smtClean="0"/>
              <a:t>“</a:t>
            </a:r>
          </a:p>
          <a:p>
            <a:pPr algn="ctr"/>
            <a:r>
              <a:rPr lang="tr-TR" sz="2400" dirty="0" smtClean="0"/>
              <a:t>Zira </a:t>
            </a:r>
            <a:r>
              <a:rPr lang="tr-TR" sz="2400" dirty="0"/>
              <a:t>böylesine saçıp savuranlar şeytanların </a:t>
            </a:r>
            <a:r>
              <a:rPr lang="tr-TR" sz="2400" dirty="0" smtClean="0"/>
              <a:t>dostlarıdır. Şeytan </a:t>
            </a:r>
            <a:r>
              <a:rPr lang="tr-TR" sz="2400" dirty="0"/>
              <a:t>ise Rabbine karşı çok nankördür</a:t>
            </a:r>
            <a:r>
              <a:rPr lang="tr-TR" sz="2400" dirty="0" smtClean="0"/>
              <a:t>.”</a:t>
            </a:r>
            <a:r>
              <a:rPr lang="tr-TR" sz="2400" dirty="0" err="1" smtClean="0">
                <a:solidFill>
                  <a:srgbClr val="FF0000"/>
                </a:solidFill>
              </a:rPr>
              <a:t>İsra</a:t>
            </a:r>
            <a:r>
              <a:rPr lang="tr-TR" sz="2400" dirty="0" smtClean="0">
                <a:solidFill>
                  <a:srgbClr val="FF0000"/>
                </a:solidFill>
              </a:rPr>
              <a:t> Süresi 27.ayet</a:t>
            </a:r>
          </a:p>
          <a:p>
            <a:r>
              <a:rPr lang="tr-TR" sz="2400" dirty="0" smtClean="0"/>
              <a:t>Mutluluklar </a:t>
            </a:r>
            <a:r>
              <a:rPr lang="tr-TR" sz="2400" dirty="0"/>
              <a:t>yayıldıkça çoğalır. Aile yuvasında yaşanan mutluluklar dalga </a:t>
            </a:r>
            <a:r>
              <a:rPr lang="tr-TR" sz="2400" dirty="0" err="1"/>
              <a:t>dalga</a:t>
            </a:r>
            <a:r>
              <a:rPr lang="tr-TR" sz="2400" dirty="0"/>
              <a:t> etrafa </a:t>
            </a:r>
            <a:r>
              <a:rPr lang="tr-TR" sz="2400" dirty="0" smtClean="0"/>
              <a:t>yayılmalı, </a:t>
            </a:r>
            <a:r>
              <a:rPr lang="tr-TR" sz="2400" dirty="0"/>
              <a:t>y</a:t>
            </a:r>
            <a:r>
              <a:rPr lang="tr-TR" sz="2400" dirty="0" smtClean="0"/>
              <a:t>akın </a:t>
            </a:r>
            <a:r>
              <a:rPr lang="tr-TR" sz="2400" dirty="0"/>
              <a:t>akrabalara sevgi, saygı ve </a:t>
            </a:r>
            <a:r>
              <a:rPr lang="tr-TR" sz="2400" dirty="0" smtClean="0"/>
              <a:t>yardımlar </a:t>
            </a:r>
            <a:r>
              <a:rPr lang="tr-TR" sz="2400" dirty="0"/>
              <a:t>esirgenmemelidir. Fakirlere, yolda kalmışlara yardım </a:t>
            </a:r>
            <a:r>
              <a:rPr lang="tr-TR" sz="2400" dirty="0" smtClean="0"/>
              <a:t>edilmelidir.</a:t>
            </a:r>
            <a:endParaRPr lang="tr-TR" sz="2400" dirty="0" smtClean="0">
              <a:solidFill>
                <a:srgbClr val="00B050"/>
              </a:solidFill>
            </a:endParaRPr>
          </a:p>
        </p:txBody>
      </p:sp>
    </p:spTree>
    <p:extLst>
      <p:ext uri="{BB962C8B-B14F-4D97-AF65-F5344CB8AC3E}">
        <p14:creationId xmlns:p14="http://schemas.microsoft.com/office/powerpoint/2010/main" val="115322505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55576" y="476672"/>
            <a:ext cx="7992888" cy="6001643"/>
          </a:xfrm>
          <a:prstGeom prst="rect">
            <a:avLst/>
          </a:prstGeom>
        </p:spPr>
        <p:txBody>
          <a:bodyPr wrap="square">
            <a:spAutoFit/>
          </a:bodyPr>
          <a:lstStyle/>
          <a:p>
            <a:r>
              <a:rPr lang="tr-TR" sz="2400" b="1" dirty="0" err="1"/>
              <a:t>Prof.Dr.Saffet</a:t>
            </a:r>
            <a:r>
              <a:rPr lang="tr-TR" sz="2400" b="1" dirty="0"/>
              <a:t> Solak </a:t>
            </a:r>
            <a:r>
              <a:rPr lang="tr-TR" sz="2400" b="1" dirty="0" smtClean="0"/>
              <a:t>anlatıyor...</a:t>
            </a:r>
            <a:endParaRPr lang="tr-TR" sz="2400" dirty="0"/>
          </a:p>
          <a:p>
            <a:endParaRPr lang="tr-TR" sz="2400" dirty="0" smtClean="0">
              <a:effectLst/>
            </a:endParaRPr>
          </a:p>
          <a:p>
            <a:r>
              <a:rPr lang="tr-TR" sz="2400" b="1" i="1" dirty="0" smtClean="0"/>
              <a:t>«Amerika'da mastır yaptığım yıllarda çalıştığım </a:t>
            </a:r>
            <a:r>
              <a:rPr lang="tr-TR" sz="2400" b="1" i="1" dirty="0"/>
              <a:t>üniversitenin yemek salonu </a:t>
            </a:r>
            <a:r>
              <a:rPr lang="tr-TR" sz="2400" b="1" i="1" dirty="0" smtClean="0"/>
              <a:t>açık </a:t>
            </a:r>
            <a:r>
              <a:rPr lang="tr-TR" sz="2400" b="1" i="1" dirty="0"/>
              <a:t>büfe seklindeydi. Herkes </a:t>
            </a:r>
            <a:r>
              <a:rPr lang="tr-TR" sz="2400" b="1" i="1" dirty="0" smtClean="0"/>
              <a:t>dilediği </a:t>
            </a:r>
            <a:r>
              <a:rPr lang="tr-TR" sz="2400" b="1" i="1" dirty="0"/>
              <a:t>yemekten </a:t>
            </a:r>
            <a:r>
              <a:rPr lang="tr-TR" sz="2400" b="1" i="1" dirty="0" smtClean="0"/>
              <a:t>istediği </a:t>
            </a:r>
            <a:r>
              <a:rPr lang="tr-TR" sz="2400" b="1" i="1" dirty="0"/>
              <a:t>kadar alabiliyordu. Yemekhanenin </a:t>
            </a:r>
            <a:r>
              <a:rPr lang="tr-TR" sz="2400" b="1" i="1" dirty="0" smtClean="0"/>
              <a:t>kapısında </a:t>
            </a:r>
            <a:r>
              <a:rPr lang="tr-TR" sz="2400" b="1" i="1" dirty="0">
                <a:solidFill>
                  <a:srgbClr val="C00000"/>
                </a:solidFill>
              </a:rPr>
              <a:t>"</a:t>
            </a:r>
            <a:r>
              <a:rPr lang="tr-TR" sz="2400" b="1" i="1" dirty="0" err="1">
                <a:solidFill>
                  <a:srgbClr val="C00000"/>
                </a:solidFill>
              </a:rPr>
              <a:t>Take</a:t>
            </a:r>
            <a:r>
              <a:rPr lang="tr-TR" sz="2400" b="1" i="1" dirty="0">
                <a:solidFill>
                  <a:srgbClr val="C00000"/>
                </a:solidFill>
              </a:rPr>
              <a:t> </a:t>
            </a:r>
            <a:r>
              <a:rPr lang="tr-TR" sz="2400" b="1" i="1" dirty="0" err="1">
                <a:solidFill>
                  <a:srgbClr val="C00000"/>
                </a:solidFill>
              </a:rPr>
              <a:t>what</a:t>
            </a:r>
            <a:r>
              <a:rPr lang="tr-TR" sz="2400" b="1" i="1" dirty="0">
                <a:solidFill>
                  <a:srgbClr val="C00000"/>
                </a:solidFill>
              </a:rPr>
              <a:t> </a:t>
            </a:r>
            <a:r>
              <a:rPr lang="tr-TR" sz="2400" b="1" i="1" dirty="0" err="1">
                <a:solidFill>
                  <a:srgbClr val="C00000"/>
                </a:solidFill>
              </a:rPr>
              <a:t>you</a:t>
            </a:r>
            <a:r>
              <a:rPr lang="tr-TR" sz="2400" b="1" i="1" dirty="0">
                <a:solidFill>
                  <a:srgbClr val="C00000"/>
                </a:solidFill>
              </a:rPr>
              <a:t> </a:t>
            </a:r>
            <a:r>
              <a:rPr lang="tr-TR" sz="2400" b="1" i="1" dirty="0" err="1" smtClean="0">
                <a:solidFill>
                  <a:srgbClr val="C00000"/>
                </a:solidFill>
              </a:rPr>
              <a:t>need</a:t>
            </a:r>
            <a:r>
              <a:rPr lang="tr-TR" sz="2400" b="1" i="1" dirty="0" smtClean="0">
                <a:solidFill>
                  <a:srgbClr val="C00000"/>
                </a:solidFill>
              </a:rPr>
              <a:t>. </a:t>
            </a:r>
            <a:r>
              <a:rPr lang="tr-TR" sz="2400" b="1" i="1" dirty="0" err="1" smtClean="0">
                <a:solidFill>
                  <a:srgbClr val="C00000"/>
                </a:solidFill>
              </a:rPr>
              <a:t>Eat</a:t>
            </a:r>
            <a:r>
              <a:rPr lang="tr-TR" sz="2400" b="1" i="1" dirty="0" smtClean="0">
                <a:solidFill>
                  <a:srgbClr val="C00000"/>
                </a:solidFill>
              </a:rPr>
              <a:t> </a:t>
            </a:r>
            <a:r>
              <a:rPr lang="tr-TR" sz="2400" b="1" i="1" dirty="0" err="1">
                <a:solidFill>
                  <a:srgbClr val="C00000"/>
                </a:solidFill>
              </a:rPr>
              <a:t>what</a:t>
            </a:r>
            <a:r>
              <a:rPr lang="tr-TR" sz="2400" b="1" i="1" dirty="0">
                <a:solidFill>
                  <a:srgbClr val="C00000"/>
                </a:solidFill>
              </a:rPr>
              <a:t> </a:t>
            </a:r>
            <a:r>
              <a:rPr lang="tr-TR" sz="2400" b="1" i="1" dirty="0" err="1">
                <a:solidFill>
                  <a:srgbClr val="C00000"/>
                </a:solidFill>
              </a:rPr>
              <a:t>you</a:t>
            </a:r>
            <a:r>
              <a:rPr lang="tr-TR" sz="2400" b="1" i="1" dirty="0">
                <a:solidFill>
                  <a:srgbClr val="C00000"/>
                </a:solidFill>
              </a:rPr>
              <a:t> </a:t>
            </a:r>
            <a:r>
              <a:rPr lang="tr-TR" sz="2400" b="1" i="1" dirty="0" err="1" smtClean="0">
                <a:solidFill>
                  <a:srgbClr val="C00000"/>
                </a:solidFill>
              </a:rPr>
              <a:t>take</a:t>
            </a:r>
            <a:r>
              <a:rPr lang="tr-TR" sz="2400" b="1" i="1" dirty="0" smtClean="0">
                <a:solidFill>
                  <a:srgbClr val="C00000"/>
                </a:solidFill>
              </a:rPr>
              <a:t>« (Yiyeceğin </a:t>
            </a:r>
            <a:r>
              <a:rPr lang="tr-TR" sz="2400" b="1" i="1" dirty="0">
                <a:solidFill>
                  <a:srgbClr val="C00000"/>
                </a:solidFill>
              </a:rPr>
              <a:t>kadar al, </a:t>
            </a:r>
            <a:r>
              <a:rPr lang="tr-TR" sz="2400" b="1" i="1" dirty="0" smtClean="0">
                <a:solidFill>
                  <a:srgbClr val="C00000"/>
                </a:solidFill>
              </a:rPr>
              <a:t>aldığını da </a:t>
            </a:r>
            <a:r>
              <a:rPr lang="tr-TR" sz="2400" b="1" i="1" dirty="0">
                <a:solidFill>
                  <a:srgbClr val="C00000"/>
                </a:solidFill>
              </a:rPr>
              <a:t>ye)</a:t>
            </a:r>
            <a:r>
              <a:rPr lang="tr-TR" sz="2400" b="1" i="1" dirty="0"/>
              <a:t> diye yazmakta idi.</a:t>
            </a:r>
            <a:endParaRPr lang="tr-TR" sz="2400" dirty="0" smtClean="0">
              <a:effectLst/>
            </a:endParaRPr>
          </a:p>
          <a:p>
            <a:r>
              <a:rPr lang="tr-TR" sz="2400" b="1" i="1" dirty="0"/>
              <a:t>Bir gün </a:t>
            </a:r>
            <a:r>
              <a:rPr lang="tr-TR" sz="2400" b="1" i="1" dirty="0" smtClean="0"/>
              <a:t>aynı </a:t>
            </a:r>
            <a:r>
              <a:rPr lang="tr-TR" sz="2400" b="1" i="1" dirty="0"/>
              <a:t>masada yemek </a:t>
            </a:r>
            <a:r>
              <a:rPr lang="tr-TR" sz="2400" b="1" i="1" dirty="0" smtClean="0"/>
              <a:t>yediğimiz </a:t>
            </a:r>
            <a:r>
              <a:rPr lang="tr-TR" sz="2400" b="1" i="1" dirty="0"/>
              <a:t>Çinli bir </a:t>
            </a:r>
            <a:r>
              <a:rPr lang="tr-TR" sz="2400" b="1" i="1" dirty="0" smtClean="0"/>
              <a:t>arkadaşı tabağında </a:t>
            </a:r>
            <a:r>
              <a:rPr lang="tr-TR" sz="2400" b="1" i="1" dirty="0"/>
              <a:t>kalan son </a:t>
            </a:r>
            <a:r>
              <a:rPr lang="tr-TR" sz="2400" b="1" i="1" dirty="0" smtClean="0"/>
              <a:t>pirinç </a:t>
            </a:r>
            <a:r>
              <a:rPr lang="tr-TR" sz="2400" b="1" i="1" dirty="0"/>
              <a:t>tanesini almaya </a:t>
            </a:r>
            <a:r>
              <a:rPr lang="tr-TR" sz="2400" b="1" i="1" dirty="0" smtClean="0"/>
              <a:t>çalışırken </a:t>
            </a:r>
            <a:r>
              <a:rPr lang="tr-TR" sz="2400" b="1" i="1" dirty="0"/>
              <a:t>görünce </a:t>
            </a:r>
            <a:r>
              <a:rPr lang="tr-TR" sz="2400" b="1" i="1" dirty="0" smtClean="0"/>
              <a:t>dayanamadım </a:t>
            </a:r>
            <a:r>
              <a:rPr lang="tr-TR" sz="2400" b="1" i="1" dirty="0"/>
              <a:t>denemek için dedim ki;</a:t>
            </a:r>
            <a:endParaRPr lang="tr-TR" sz="2400" dirty="0" smtClean="0">
              <a:effectLst/>
            </a:endParaRPr>
          </a:p>
          <a:p>
            <a:r>
              <a:rPr lang="tr-TR" sz="2400" b="1" i="1" dirty="0"/>
              <a:t>- Bir pirinç tanesi için neden bu kadar </a:t>
            </a:r>
            <a:r>
              <a:rPr lang="tr-TR" sz="2400" b="1" i="1" dirty="0" smtClean="0"/>
              <a:t>uğraşıyorsun? Bırak </a:t>
            </a:r>
            <a:r>
              <a:rPr lang="tr-TR" sz="2400" b="1" i="1" dirty="0"/>
              <a:t>tabakta </a:t>
            </a:r>
            <a:r>
              <a:rPr lang="tr-TR" sz="2400" b="1" i="1" dirty="0" smtClean="0"/>
              <a:t>kalsın. </a:t>
            </a:r>
            <a:r>
              <a:rPr lang="tr-TR" sz="2400" b="1" i="1" dirty="0"/>
              <a:t>Çinli </a:t>
            </a:r>
            <a:r>
              <a:rPr lang="tr-TR" sz="2400" b="1" i="1" dirty="0" smtClean="0"/>
              <a:t>arkadasın verdiği </a:t>
            </a:r>
            <a:r>
              <a:rPr lang="tr-TR" sz="2400" b="1" i="1" dirty="0"/>
              <a:t>cevap </a:t>
            </a:r>
            <a:r>
              <a:rPr lang="tr-TR" sz="2400" b="1" i="1" dirty="0" smtClean="0"/>
              <a:t>çok düşündürücüydü;</a:t>
            </a:r>
            <a:endParaRPr lang="tr-TR" sz="2400" dirty="0" smtClean="0">
              <a:effectLst/>
            </a:endParaRPr>
          </a:p>
          <a:p>
            <a:r>
              <a:rPr lang="tr-TR" sz="2400" b="1" i="1" dirty="0"/>
              <a:t>- Her </a:t>
            </a:r>
            <a:r>
              <a:rPr lang="tr-TR" sz="2400" b="1" i="1" dirty="0" smtClean="0"/>
              <a:t>Çinli </a:t>
            </a:r>
            <a:r>
              <a:rPr lang="tr-TR" sz="2400" b="1" i="1" dirty="0"/>
              <a:t>bir pirinç tanesi israf etse, Çin nüfusu ile çarp </a:t>
            </a:r>
            <a:r>
              <a:rPr lang="tr-TR" sz="2400" b="1" i="1" dirty="0" smtClean="0"/>
              <a:t>bakalım, </a:t>
            </a:r>
            <a:r>
              <a:rPr lang="tr-TR" sz="2400" b="1" i="1" dirty="0"/>
              <a:t>kaç ton pirinç yapar? Biz </a:t>
            </a:r>
            <a:r>
              <a:rPr lang="tr-TR" sz="2400" b="1" i="1" dirty="0" smtClean="0"/>
              <a:t>kalabalık </a:t>
            </a:r>
            <a:r>
              <a:rPr lang="tr-TR" sz="2400" b="1" i="1" dirty="0"/>
              <a:t>bir ülkeyiz, </a:t>
            </a:r>
            <a:r>
              <a:rPr lang="tr-TR" sz="2400" b="1" i="1" dirty="0" smtClean="0"/>
              <a:t>israf </a:t>
            </a:r>
            <a:r>
              <a:rPr lang="tr-TR" sz="2400" b="1" i="1" dirty="0"/>
              <a:t>etme gibi bir </a:t>
            </a:r>
            <a:r>
              <a:rPr lang="tr-TR" sz="2400" b="1" i="1" dirty="0" smtClean="0"/>
              <a:t>lüksümüz </a:t>
            </a:r>
            <a:r>
              <a:rPr lang="tr-TR" sz="2400" b="1" i="1" dirty="0"/>
              <a:t>yoktur. </a:t>
            </a:r>
            <a:r>
              <a:rPr lang="tr-TR" sz="2400" b="1" i="1" dirty="0" smtClean="0"/>
              <a:t>Dedi.</a:t>
            </a:r>
            <a:endParaRPr lang="tr-TR" sz="2400" dirty="0" smtClean="0">
              <a:effectLst/>
            </a:endParaRPr>
          </a:p>
        </p:txBody>
      </p:sp>
    </p:spTree>
    <p:extLst>
      <p:ext uri="{BB962C8B-B14F-4D97-AF65-F5344CB8AC3E}">
        <p14:creationId xmlns:p14="http://schemas.microsoft.com/office/powerpoint/2010/main" val="71662697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421745" y="692696"/>
            <a:ext cx="8496944" cy="707886"/>
          </a:xfrm>
          <a:prstGeom prst="rect">
            <a:avLst/>
          </a:prstGeom>
        </p:spPr>
        <p:txBody>
          <a:bodyPr wrap="square">
            <a:spAutoFit/>
          </a:bodyPr>
          <a:lstStyle/>
          <a:p>
            <a:endParaRPr lang="tr-TR" sz="2000" dirty="0" smtClean="0"/>
          </a:p>
          <a:p>
            <a:r>
              <a:rPr lang="tr-TR" sz="2000" dirty="0" smtClean="0"/>
              <a:t>	</a:t>
            </a:r>
            <a:endParaRPr lang="tr-TR" sz="2000" dirty="0"/>
          </a:p>
        </p:txBody>
      </p:sp>
      <p:sp>
        <p:nvSpPr>
          <p:cNvPr id="4" name="Dikdörtgen 3"/>
          <p:cNvSpPr/>
          <p:nvPr/>
        </p:nvSpPr>
        <p:spPr>
          <a:xfrm>
            <a:off x="179512" y="751344"/>
            <a:ext cx="8496944" cy="6001643"/>
          </a:xfrm>
          <a:prstGeom prst="rect">
            <a:avLst/>
          </a:prstGeom>
        </p:spPr>
        <p:txBody>
          <a:bodyPr wrap="square">
            <a:spAutoFit/>
          </a:bodyPr>
          <a:lstStyle/>
          <a:p>
            <a:r>
              <a:rPr lang="tr-TR" sz="2400" b="1" i="1" dirty="0" smtClean="0"/>
              <a:t>Yine denemek için dedim ki;</a:t>
            </a:r>
            <a:endParaRPr lang="tr-TR" sz="2400" dirty="0" smtClean="0">
              <a:effectLst/>
            </a:endParaRPr>
          </a:p>
          <a:p>
            <a:r>
              <a:rPr lang="tr-TR" sz="2400" b="1" i="1" dirty="0" smtClean="0"/>
              <a:t>- Su anda Çin'de değil Amerika'dasın. Tabağında bırakacağın pirinç tanesi Çin'i değil Amerika'yi zarara uğratacaktır. bu sözlerim karşısında güldü ve söyle dedi;</a:t>
            </a:r>
            <a:endParaRPr lang="tr-TR" sz="2400" dirty="0" smtClean="0">
              <a:effectLst/>
            </a:endParaRPr>
          </a:p>
          <a:p>
            <a:r>
              <a:rPr lang="tr-TR" sz="2400" b="1" i="1" dirty="0" smtClean="0"/>
              <a:t>- Yasadığım ülke olan Amerika'yi zarara uğratmak onurlu bir davranış olmaz.</a:t>
            </a:r>
            <a:endParaRPr lang="tr-TR" sz="2400" dirty="0" smtClean="0">
              <a:effectLst/>
            </a:endParaRPr>
          </a:p>
          <a:p>
            <a:r>
              <a:rPr lang="tr-TR" sz="2400" b="1" i="1" dirty="0" smtClean="0"/>
              <a:t>Çinli arkadaşı bu onurlu davranışından dolayı tebrik ettim ve düşüncesini paylaştığımı söyledim. İslam dinin bu konudaki " </a:t>
            </a:r>
            <a:r>
              <a:rPr lang="tr-TR" sz="2400" b="1" i="1" dirty="0" smtClean="0">
                <a:solidFill>
                  <a:srgbClr val="FF0000"/>
                </a:solidFill>
              </a:rPr>
              <a:t>yiyiniz içiniz, fakat israf etmeyiniz. çünkü Allah israf edenleri sevmez</a:t>
            </a:r>
            <a:r>
              <a:rPr lang="tr-TR" sz="2400" b="1" i="1" dirty="0" smtClean="0"/>
              <a:t>" buyruğunu açıkladım.</a:t>
            </a:r>
            <a:endParaRPr lang="tr-TR" sz="2400" dirty="0" smtClean="0">
              <a:effectLst/>
            </a:endParaRPr>
          </a:p>
          <a:p>
            <a:r>
              <a:rPr lang="tr-TR" sz="2400" b="1" i="1" dirty="0" smtClean="0"/>
              <a:t>Çok hoşuna gitti. Tam o sırada, Ürdünlü Müslüman bir arkadaş tabağındaki yemek artıklarını çöp sepetine boşalttı. Bunu gören Çinli arkadaş Ürdünlüyü göstererek ;</a:t>
            </a:r>
            <a:endParaRPr lang="tr-TR" sz="2400" dirty="0" smtClean="0">
              <a:effectLst/>
            </a:endParaRPr>
          </a:p>
          <a:p>
            <a:r>
              <a:rPr lang="tr-TR" sz="2400" b="1" i="1" dirty="0" smtClean="0"/>
              <a:t>O Müslüman değil mi? dedi.</a:t>
            </a:r>
            <a:endParaRPr lang="tr-TR" sz="2400" dirty="0" smtClean="0">
              <a:effectLst/>
            </a:endParaRPr>
          </a:p>
          <a:p>
            <a:r>
              <a:rPr lang="tr-TR" sz="2400" b="1" i="1" dirty="0" smtClean="0"/>
              <a:t>O kadar üzüldüm ki ne diyeceğimi bilemedim.»</a:t>
            </a:r>
            <a:endParaRPr lang="tr-TR" sz="2400" dirty="0" smtClean="0">
              <a:effectLst/>
            </a:endParaRPr>
          </a:p>
          <a:p>
            <a:endParaRPr lang="tr-TR" sz="2400" dirty="0" smtClean="0"/>
          </a:p>
        </p:txBody>
      </p:sp>
    </p:spTree>
    <p:extLst>
      <p:ext uri="{BB962C8B-B14F-4D97-AF65-F5344CB8AC3E}">
        <p14:creationId xmlns:p14="http://schemas.microsoft.com/office/powerpoint/2010/main" val="411438306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260648"/>
            <a:ext cx="9036496" cy="6124754"/>
          </a:xfrm>
          <a:prstGeom prst="rect">
            <a:avLst/>
          </a:prstGeom>
        </p:spPr>
        <p:txBody>
          <a:bodyPr wrap="square">
            <a:spAutoFit/>
          </a:bodyPr>
          <a:lstStyle/>
          <a:p>
            <a:pPr algn="ctr"/>
            <a:r>
              <a:rPr lang="tr-TR" sz="2800" b="1" dirty="0"/>
              <a:t>İSRAFIN </a:t>
            </a:r>
            <a:r>
              <a:rPr lang="tr-TR" sz="2800" b="1" dirty="0" smtClean="0"/>
              <a:t>ÇEŞİTLERİ</a:t>
            </a:r>
          </a:p>
          <a:p>
            <a:r>
              <a:rPr lang="tr-TR" sz="2800" dirty="0" smtClean="0"/>
              <a:t>İnsanın </a:t>
            </a:r>
            <a:r>
              <a:rPr lang="tr-TR" sz="2800" dirty="0"/>
              <a:t>sahip olduğu değerleri ve imkanları ölçüsüz </a:t>
            </a:r>
            <a:r>
              <a:rPr lang="tr-TR" sz="2800" dirty="0" smtClean="0"/>
              <a:t>kullanması </a:t>
            </a:r>
            <a:r>
              <a:rPr lang="tr-TR" sz="2800" dirty="0"/>
              <a:t>israftır. Bunun da birçok çeşitleri vardır. Bazılarını </a:t>
            </a:r>
            <a:r>
              <a:rPr lang="tr-TR" sz="2800" dirty="0" smtClean="0"/>
              <a:t>sıralayalım.</a:t>
            </a:r>
            <a:endParaRPr lang="tr-TR" sz="2800" dirty="0"/>
          </a:p>
          <a:p>
            <a:r>
              <a:rPr lang="tr-TR" sz="2800" dirty="0" smtClean="0"/>
              <a:t>İsraf </a:t>
            </a:r>
            <a:r>
              <a:rPr lang="tr-TR" sz="2800" dirty="0"/>
              <a:t>deyince, </a:t>
            </a:r>
            <a:r>
              <a:rPr lang="tr-TR" sz="2800" dirty="0" smtClean="0"/>
              <a:t>aklımıza </a:t>
            </a:r>
            <a:r>
              <a:rPr lang="tr-TR" sz="2800" dirty="0"/>
              <a:t>elektrik düğmesine basmak, çeşmelerimizin eskiyen lastiklerini </a:t>
            </a:r>
            <a:r>
              <a:rPr lang="tr-TR" sz="2800" dirty="0" smtClean="0"/>
              <a:t>değiştirmek, ekmek artıklarını atmayıp değerlendirmek gelir. Bütün bunlar israftır. Ancak, israf edilen şeylerin değerine göre israf, önem kazanır. </a:t>
            </a:r>
          </a:p>
          <a:p>
            <a:endParaRPr lang="tr-TR" sz="2800" dirty="0"/>
          </a:p>
          <a:p>
            <a:endParaRPr lang="tr-TR" sz="2800" dirty="0" smtClean="0"/>
          </a:p>
          <a:p>
            <a:endParaRPr lang="tr-TR" sz="2800" dirty="0"/>
          </a:p>
          <a:p>
            <a:endParaRPr lang="tr-TR" sz="2800" dirty="0" smtClean="0"/>
          </a:p>
          <a:p>
            <a:endParaRPr lang="tr-TR" sz="2800" dirty="0" smtClean="0"/>
          </a:p>
          <a:p>
            <a:r>
              <a:rPr lang="tr-TR" sz="2800" dirty="0" smtClean="0">
                <a:effectLst/>
              </a:rPr>
              <a:t>			</a:t>
            </a:r>
            <a:endParaRPr lang="tr-TR" sz="2800" dirty="0">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109" y="4345713"/>
            <a:ext cx="2304256" cy="24511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441" y="4370961"/>
            <a:ext cx="3168351" cy="24006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3" y="4345713"/>
            <a:ext cx="2774326" cy="24903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06724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260648"/>
            <a:ext cx="8892480" cy="5878532"/>
          </a:xfrm>
          <a:prstGeom prst="rect">
            <a:avLst/>
          </a:prstGeom>
        </p:spPr>
        <p:txBody>
          <a:bodyPr wrap="square">
            <a:spAutoFit/>
          </a:bodyPr>
          <a:lstStyle/>
          <a:p>
            <a:pPr algn="ctr"/>
            <a:endParaRPr lang="tr-TR" sz="3200" b="1" dirty="0" smtClean="0">
              <a:solidFill>
                <a:srgbClr val="FF0000"/>
              </a:solidFill>
            </a:endParaRPr>
          </a:p>
          <a:p>
            <a:pPr algn="ctr"/>
            <a:r>
              <a:rPr lang="tr-TR" sz="3200" b="1" dirty="0" smtClean="0">
                <a:solidFill>
                  <a:srgbClr val="FF0000"/>
                </a:solidFill>
              </a:rPr>
              <a:t>1</a:t>
            </a:r>
            <a:r>
              <a:rPr lang="tr-TR" sz="3200" b="1" dirty="0">
                <a:solidFill>
                  <a:srgbClr val="FF0000"/>
                </a:solidFill>
              </a:rPr>
              <a:t>. İNSANIN İSRAFI</a:t>
            </a:r>
            <a:endParaRPr lang="tr-TR" sz="3200" dirty="0" smtClean="0">
              <a:solidFill>
                <a:srgbClr val="FF0000"/>
              </a:solidFill>
              <a:effectLst/>
            </a:endParaRPr>
          </a:p>
          <a:p>
            <a:r>
              <a:rPr lang="tr-TR" sz="2400" dirty="0"/>
              <a:t>-</a:t>
            </a:r>
            <a:r>
              <a:rPr lang="tr-TR" sz="2400" dirty="0" smtClean="0"/>
              <a:t>Yaratılmışlar </a:t>
            </a:r>
            <a:r>
              <a:rPr lang="tr-TR" sz="2400" dirty="0"/>
              <a:t>içinde en değerli yaratık insan olduğuna göre, yerde ve göktekilerin insan için yaratılıp, insana hizmet ettiğine göre, asıl israf edilmemesi gereken şey insandır</a:t>
            </a:r>
            <a:r>
              <a:rPr lang="tr-TR" sz="2400" dirty="0" smtClean="0"/>
              <a:t>.</a:t>
            </a:r>
            <a:endParaRPr lang="tr-TR" sz="2400" dirty="0" smtClean="0">
              <a:effectLst/>
            </a:endParaRPr>
          </a:p>
          <a:p>
            <a:r>
              <a:rPr lang="tr-TR" sz="2400" dirty="0"/>
              <a:t>-</a:t>
            </a:r>
            <a:r>
              <a:rPr lang="tr-TR" sz="2400" dirty="0" smtClean="0"/>
              <a:t>Sırat-ı </a:t>
            </a:r>
            <a:r>
              <a:rPr lang="tr-TR" sz="2400" dirty="0"/>
              <a:t>müstakimde, insanlara kılavuzluk yapan peygamberlere uymaması, onların kılavuzluğunu reddetmesi kendini israftır.</a:t>
            </a:r>
            <a:endParaRPr lang="tr-TR" sz="2400" dirty="0" smtClean="0">
              <a:effectLst/>
            </a:endParaRPr>
          </a:p>
          <a:p>
            <a:r>
              <a:rPr lang="tr-TR" sz="2400" dirty="0" smtClean="0"/>
              <a:t>-Kur’an-ı </a:t>
            </a:r>
            <a:r>
              <a:rPr lang="tr-TR" sz="2400" dirty="0"/>
              <a:t>Kerim’de insan israfından bahseden ayetler, yiyecek, içecek maddelerinin israfından bahseden ayetlerden fazladır. Çünkü güneş ve güneş enerjisi, su enerjisi, toprak ve ürünleri, deniz ve ürünleri hepsi insan için yaratılmış, öyle ise hiçbir şey israf edilmemeli, yaratıldığı gayenin dışında </a:t>
            </a:r>
            <a:r>
              <a:rPr lang="tr-TR" sz="2400" dirty="0" smtClean="0"/>
              <a:t>kullanılmamalıdır.</a:t>
            </a:r>
            <a:endParaRPr lang="tr-TR" sz="2400" dirty="0" smtClean="0">
              <a:effectLst/>
            </a:endParaRPr>
          </a:p>
          <a:p>
            <a:r>
              <a:rPr lang="tr-TR" sz="2400" dirty="0"/>
              <a:t>Kur’an-ı Kerim’e göre “</a:t>
            </a:r>
            <a:r>
              <a:rPr lang="tr-TR" sz="2400" b="1" i="1" dirty="0"/>
              <a:t>Neysen </a:t>
            </a:r>
            <a:r>
              <a:rPr lang="tr-TR" sz="2400" b="1" i="1" dirty="0" err="1"/>
              <a:t>mensiye</a:t>
            </a:r>
            <a:r>
              <a:rPr lang="tr-TR" sz="2400" b="1" i="1" dirty="0"/>
              <a:t> olmak</a:t>
            </a:r>
            <a:r>
              <a:rPr lang="tr-TR" sz="2400" dirty="0"/>
              <a:t>” unutulup gitmek de bir israftır. Rabbini unutanların unutulacağı, böylece israf edenlerin cezalandırılacağı haber verilir.</a:t>
            </a:r>
            <a:endParaRPr lang="tr-TR" sz="2400" dirty="0">
              <a:effectLst/>
            </a:endParaRPr>
          </a:p>
        </p:txBody>
      </p:sp>
    </p:spTree>
    <p:extLst>
      <p:ext uri="{BB962C8B-B14F-4D97-AF65-F5344CB8AC3E}">
        <p14:creationId xmlns:p14="http://schemas.microsoft.com/office/powerpoint/2010/main" val="96907594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35796"/>
            <a:ext cx="8640960" cy="6370975"/>
          </a:xfrm>
          <a:prstGeom prst="rect">
            <a:avLst/>
          </a:prstGeom>
        </p:spPr>
        <p:txBody>
          <a:bodyPr wrap="square">
            <a:spAutoFit/>
          </a:bodyPr>
          <a:lstStyle/>
          <a:p>
            <a:endParaRPr lang="tr-TR" sz="2400" dirty="0"/>
          </a:p>
          <a:p>
            <a:endParaRPr lang="tr-TR" sz="2000" dirty="0" smtClean="0"/>
          </a:p>
          <a:p>
            <a:pPr algn="ctr"/>
            <a:r>
              <a:rPr lang="tr-TR" sz="2800" b="1" i="1" dirty="0" smtClean="0"/>
              <a:t>«ASIL BÜYÜK TEHLİKE AHİRETTEKİ KÖRLÜKTÜR.»</a:t>
            </a:r>
          </a:p>
          <a:p>
            <a:pPr algn="ctr"/>
            <a:endParaRPr lang="tr-TR" sz="2800" b="1" dirty="0" smtClean="0">
              <a:solidFill>
                <a:srgbClr val="00B0F0"/>
              </a:solidFill>
            </a:endParaRPr>
          </a:p>
          <a:p>
            <a:pPr algn="ctr"/>
            <a:r>
              <a:rPr lang="tr-TR" sz="2800" b="1" dirty="0" smtClean="0">
                <a:solidFill>
                  <a:srgbClr val="00B0F0"/>
                </a:solidFill>
              </a:rPr>
              <a:t> </a:t>
            </a:r>
            <a:r>
              <a:rPr lang="ar-AE" sz="2800" b="1" dirty="0" smtClean="0">
                <a:solidFill>
                  <a:srgbClr val="0070C0"/>
                </a:solidFill>
              </a:rPr>
              <a:t>قَالَ رَبِّ لِمَ حَشَرْتَنٖى اَعْمٰى وَقَدْ كُنْتُ بَصٖيرًا</a:t>
            </a:r>
            <a:endParaRPr lang="ar-AE" sz="2800" b="1" dirty="0">
              <a:solidFill>
                <a:srgbClr val="0070C0"/>
              </a:solidFill>
            </a:endParaRPr>
          </a:p>
          <a:p>
            <a:r>
              <a:rPr lang="tr-TR" sz="2800" dirty="0" smtClean="0"/>
              <a:t>«O</a:t>
            </a:r>
            <a:r>
              <a:rPr lang="tr-TR" sz="2800" dirty="0"/>
              <a:t>: Rabbim! Beni niçin kör olarak </a:t>
            </a:r>
            <a:r>
              <a:rPr lang="tr-TR" sz="2800" dirty="0" err="1"/>
              <a:t>haşrettin</a:t>
            </a:r>
            <a:r>
              <a:rPr lang="tr-TR" sz="2800" dirty="0"/>
              <a:t>? Oysa ben, </a:t>
            </a:r>
            <a:r>
              <a:rPr lang="tr-TR" sz="2800" dirty="0" smtClean="0"/>
              <a:t>önceden gözü gören birisiydim» </a:t>
            </a:r>
            <a:r>
              <a:rPr lang="tr-TR" sz="2800" dirty="0"/>
              <a:t>der</a:t>
            </a:r>
            <a:r>
              <a:rPr lang="tr-TR" sz="2800" dirty="0" smtClean="0"/>
              <a:t>.» </a:t>
            </a:r>
            <a:r>
              <a:rPr lang="tr-TR" sz="2800" dirty="0" smtClean="0">
                <a:solidFill>
                  <a:srgbClr val="C00000"/>
                </a:solidFill>
              </a:rPr>
              <a:t>Taha Süresi 125. </a:t>
            </a:r>
          </a:p>
          <a:p>
            <a:endParaRPr lang="tr-TR" sz="2800" dirty="0" smtClean="0">
              <a:solidFill>
                <a:srgbClr val="C00000"/>
              </a:solidFill>
            </a:endParaRPr>
          </a:p>
          <a:p>
            <a:pPr algn="ctr"/>
            <a:r>
              <a:rPr lang="ar-AE" sz="2800" b="1" dirty="0" smtClean="0">
                <a:solidFill>
                  <a:srgbClr val="0070C0"/>
                </a:solidFill>
              </a:rPr>
              <a:t>قَالَ كَذٰلِكَ اَتَتْكَ اٰيَاتُنَا فَنَسٖيتَهَا وَكَذٰلِكَ الْيَوْمَ تُنْسٰى</a:t>
            </a:r>
            <a:endParaRPr lang="tr-TR" sz="2800" b="1" dirty="0" smtClean="0">
              <a:solidFill>
                <a:srgbClr val="0070C0"/>
              </a:solidFill>
            </a:endParaRPr>
          </a:p>
          <a:p>
            <a:pPr algn="ctr"/>
            <a:r>
              <a:rPr lang="ar-AE" sz="2800" b="1" dirty="0" smtClean="0">
                <a:solidFill>
                  <a:srgbClr val="7030A0"/>
                </a:solidFill>
              </a:rPr>
              <a:t> </a:t>
            </a:r>
            <a:r>
              <a:rPr lang="tr-TR" sz="2800" b="1" dirty="0" smtClean="0">
                <a:solidFill>
                  <a:srgbClr val="7030A0"/>
                </a:solidFill>
              </a:rPr>
              <a:t>  </a:t>
            </a:r>
            <a:endParaRPr lang="tr-TR" sz="2800" b="1" dirty="0" smtClean="0">
              <a:solidFill>
                <a:srgbClr val="7030A0"/>
              </a:solidFill>
              <a:effectLst/>
            </a:endParaRPr>
          </a:p>
          <a:p>
            <a:r>
              <a:rPr lang="tr-TR" sz="2800" b="1" dirty="0" smtClean="0"/>
              <a:t>(</a:t>
            </a:r>
            <a:r>
              <a:rPr lang="tr-TR" sz="2800" b="1" dirty="0"/>
              <a:t>Allah) buyurur ki: </a:t>
            </a:r>
            <a:r>
              <a:rPr lang="tr-TR" sz="2800" b="1" dirty="0" smtClean="0"/>
              <a:t>«İşte </a:t>
            </a:r>
            <a:r>
              <a:rPr lang="tr-TR" sz="2800" b="1" dirty="0"/>
              <a:t>böyle. Çünkü sana </a:t>
            </a:r>
            <a:r>
              <a:rPr lang="tr-TR" sz="2800" b="1" dirty="0" smtClean="0"/>
              <a:t>ayetlerimiz </a:t>
            </a:r>
            <a:r>
              <a:rPr lang="tr-TR" sz="2800" b="1" dirty="0"/>
              <a:t>geldi; ama sen onları unuttun. Bugün de aynı şekilde sen unutuluyorsun</a:t>
            </a:r>
            <a:r>
              <a:rPr lang="tr-TR" sz="2800" b="1" dirty="0" smtClean="0"/>
              <a:t>!</a:t>
            </a:r>
            <a:r>
              <a:rPr lang="tr-TR" sz="2800" dirty="0" smtClean="0">
                <a:solidFill>
                  <a:srgbClr val="C00000"/>
                </a:solidFill>
              </a:rPr>
              <a:t>»</a:t>
            </a:r>
          </a:p>
          <a:p>
            <a:r>
              <a:rPr lang="tr-TR" sz="2800" dirty="0">
                <a:solidFill>
                  <a:srgbClr val="C00000"/>
                </a:solidFill>
              </a:rPr>
              <a:t> </a:t>
            </a:r>
            <a:r>
              <a:rPr lang="tr-TR" sz="2800" dirty="0" smtClean="0">
                <a:solidFill>
                  <a:srgbClr val="C00000"/>
                </a:solidFill>
              </a:rPr>
              <a:t>                                                  Taha </a:t>
            </a:r>
            <a:r>
              <a:rPr lang="tr-TR" sz="2800" dirty="0">
                <a:solidFill>
                  <a:srgbClr val="C00000"/>
                </a:solidFill>
              </a:rPr>
              <a:t>Süresi </a:t>
            </a:r>
            <a:r>
              <a:rPr lang="tr-TR" sz="2800" dirty="0" smtClean="0">
                <a:solidFill>
                  <a:srgbClr val="C00000"/>
                </a:solidFill>
              </a:rPr>
              <a:t>126. </a:t>
            </a:r>
            <a:r>
              <a:rPr lang="tr-TR" sz="2800" dirty="0">
                <a:solidFill>
                  <a:srgbClr val="C00000"/>
                </a:solidFill>
              </a:rPr>
              <a:t>Ayet</a:t>
            </a:r>
          </a:p>
          <a:p>
            <a:endParaRPr lang="tr-TR" sz="2800" b="1" dirty="0">
              <a:effectLst/>
            </a:endParaRPr>
          </a:p>
        </p:txBody>
      </p:sp>
    </p:spTree>
    <p:extLst>
      <p:ext uri="{BB962C8B-B14F-4D97-AF65-F5344CB8AC3E}">
        <p14:creationId xmlns:p14="http://schemas.microsoft.com/office/powerpoint/2010/main" val="394506083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95536" y="476672"/>
            <a:ext cx="8568952" cy="5878532"/>
          </a:xfrm>
          <a:prstGeom prst="rect">
            <a:avLst/>
          </a:prstGeom>
        </p:spPr>
        <p:txBody>
          <a:bodyPr wrap="square">
            <a:spAutoFit/>
          </a:bodyPr>
          <a:lstStyle/>
          <a:p>
            <a:pPr algn="ctr"/>
            <a:endParaRPr lang="tr-TR" sz="3200" b="1" dirty="0" smtClean="0">
              <a:solidFill>
                <a:srgbClr val="FF0000"/>
              </a:solidFill>
            </a:endParaRPr>
          </a:p>
          <a:p>
            <a:pPr algn="ctr"/>
            <a:r>
              <a:rPr lang="tr-TR" sz="3200" b="1" dirty="0" smtClean="0">
                <a:solidFill>
                  <a:srgbClr val="FF0000"/>
                </a:solidFill>
              </a:rPr>
              <a:t>İNSAN İSRAFI</a:t>
            </a:r>
            <a:endParaRPr lang="tr-TR" sz="2400" b="1" dirty="0" smtClean="0"/>
          </a:p>
          <a:p>
            <a:r>
              <a:rPr lang="tr-TR" sz="2400" b="1" dirty="0" smtClean="0"/>
              <a:t>Ekmek israfı, yenilmesi </a:t>
            </a:r>
            <a:r>
              <a:rPr lang="tr-TR" sz="2400" b="1" dirty="0"/>
              <a:t>gerekirken </a:t>
            </a:r>
            <a:r>
              <a:rPr lang="tr-TR" sz="2400" b="1" dirty="0" smtClean="0"/>
              <a:t>onun çöpe atılmasıdır. </a:t>
            </a:r>
            <a:r>
              <a:rPr lang="tr-TR" sz="2400" b="1" dirty="0"/>
              <a:t>İnsanın da cennete girmesi gerekirken cehenneme gitmesi israftır. Onun için en büyük israf budur. Allah Kur’an-ı Keriminde </a:t>
            </a:r>
            <a:r>
              <a:rPr lang="tr-TR" sz="2400" b="1" dirty="0" smtClean="0"/>
              <a:t>insan </a:t>
            </a:r>
            <a:r>
              <a:rPr lang="tr-TR" sz="2400" b="1" dirty="0"/>
              <a:t>israfının yapılmaması ile ilgili </a:t>
            </a:r>
            <a:r>
              <a:rPr lang="tr-TR" sz="2400" b="1" dirty="0" smtClean="0"/>
              <a:t>13 ayet </a:t>
            </a:r>
            <a:r>
              <a:rPr lang="tr-TR" sz="2400" b="1" dirty="0"/>
              <a:t>indirmiştir.</a:t>
            </a:r>
            <a:endParaRPr lang="tr-TR" sz="2400" b="1" dirty="0" smtClean="0">
              <a:effectLst/>
            </a:endParaRPr>
          </a:p>
          <a:p>
            <a:r>
              <a:rPr lang="tr-TR" sz="2400" b="1" dirty="0" smtClean="0"/>
              <a:t>Bu </a:t>
            </a:r>
            <a:r>
              <a:rPr lang="tr-TR" sz="2400" b="1" dirty="0"/>
              <a:t>dünyada iken Rabbimin insana vermiş olduğu nimetleri değerlendirmemek bir israftır. F</a:t>
            </a:r>
            <a:r>
              <a:rPr lang="tr-TR" sz="2400" b="1" dirty="0" smtClean="0"/>
              <a:t>evkalade </a:t>
            </a:r>
            <a:r>
              <a:rPr lang="tr-TR" sz="2400" b="1" dirty="0"/>
              <a:t>cevval bir </a:t>
            </a:r>
            <a:r>
              <a:rPr lang="tr-TR" sz="2400" b="1" dirty="0" smtClean="0"/>
              <a:t>zekanın, üstün bedeni güçlerin, sanata</a:t>
            </a:r>
            <a:r>
              <a:rPr lang="tr-TR" sz="2400" b="1" dirty="0"/>
              <a:t>, ticarete </a:t>
            </a:r>
            <a:r>
              <a:rPr lang="tr-TR" sz="2400" b="1" dirty="0" smtClean="0"/>
              <a:t>işleyen farklı yeteneklerin yeterince değerlendirilmeden ve kıymeti bilinmeden heba edilmesi, birer israftır. </a:t>
            </a:r>
          </a:p>
          <a:p>
            <a:r>
              <a:rPr lang="tr-TR" sz="2400" b="1" dirty="0" smtClean="0"/>
              <a:t>Madenler </a:t>
            </a:r>
            <a:r>
              <a:rPr lang="tr-TR" sz="2400" b="1" dirty="0"/>
              <a:t>yine ileride </a:t>
            </a:r>
            <a:r>
              <a:rPr lang="tr-TR" sz="2400" b="1" dirty="0" smtClean="0"/>
              <a:t>değerlendirilebilir ama insan </a:t>
            </a:r>
            <a:r>
              <a:rPr lang="tr-TR" sz="2400" b="1" dirty="0"/>
              <a:t>ölünce</a:t>
            </a:r>
            <a:r>
              <a:rPr lang="tr-TR" sz="2400" b="1" dirty="0" smtClean="0"/>
              <a:t>, israf edilmiş oluyor. İmansız ve vahyin aydınlığında geçirilmemiş bir hayatın karşılığı, Cehennem ateşi olacağından </a:t>
            </a:r>
            <a:r>
              <a:rPr lang="tr-TR" sz="2400" b="1" dirty="0"/>
              <a:t>dolayı </a:t>
            </a:r>
            <a:r>
              <a:rPr lang="tr-TR" sz="2400" b="1" dirty="0" smtClean="0"/>
              <a:t>insan israf </a:t>
            </a:r>
            <a:r>
              <a:rPr lang="tr-TR" sz="2400" b="1" dirty="0"/>
              <a:t>edilmiş oluyor</a:t>
            </a:r>
            <a:r>
              <a:rPr lang="tr-TR" sz="2400" b="1" dirty="0" smtClean="0"/>
              <a:t>.</a:t>
            </a:r>
            <a:endParaRPr lang="tr-TR" sz="2400" b="1" dirty="0">
              <a:effectLst/>
            </a:endParaRPr>
          </a:p>
        </p:txBody>
      </p:sp>
    </p:spTree>
    <p:extLst>
      <p:ext uri="{BB962C8B-B14F-4D97-AF65-F5344CB8AC3E}">
        <p14:creationId xmlns:p14="http://schemas.microsoft.com/office/powerpoint/2010/main" val="22551424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www.revayih.com/uploads/279_iktisatrisalesiBuiuk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imeturk.com/resim/tr/2011/08/13/turkiye-de-israf-hangi-boyutta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24" y="2852936"/>
            <a:ext cx="6202808"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2692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539552" y="116632"/>
            <a:ext cx="7882882" cy="523220"/>
          </a:xfrm>
          <a:prstGeom prst="rect">
            <a:avLst/>
          </a:prstGeom>
        </p:spPr>
        <p:txBody>
          <a:bodyPr wrap="square">
            <a:spAutoFit/>
          </a:bodyPr>
          <a:lstStyle/>
          <a:p>
            <a:pPr algn="ctr"/>
            <a:r>
              <a:rPr lang="tr-TR" sz="2800" b="1" dirty="0">
                <a:solidFill>
                  <a:srgbClr val="C00000"/>
                </a:solidFill>
                <a:latin typeface="Arial" pitchFamily="34" charset="0"/>
                <a:cs typeface="Arial" pitchFamily="34" charset="0"/>
              </a:rPr>
              <a:t>2</a:t>
            </a:r>
            <a:r>
              <a:rPr lang="tr-TR" sz="2800" b="1" dirty="0" smtClean="0">
                <a:solidFill>
                  <a:srgbClr val="C00000"/>
                </a:solidFill>
              </a:rPr>
              <a:t>. </a:t>
            </a:r>
            <a:r>
              <a:rPr lang="tr-TR" sz="2800" b="1" dirty="0">
                <a:solidFill>
                  <a:srgbClr val="C00000"/>
                </a:solidFill>
              </a:rPr>
              <a:t>ZAMAN İSRAFI (VAKİT ÖLDÜRME)</a:t>
            </a:r>
            <a:endParaRPr lang="tr-TR" sz="2800" dirty="0">
              <a:solidFill>
                <a:srgbClr val="C00000"/>
              </a:solidFill>
            </a:endParaRPr>
          </a:p>
        </p:txBody>
      </p:sp>
      <p:sp>
        <p:nvSpPr>
          <p:cNvPr id="3" name="Dikdörtgen 2"/>
          <p:cNvSpPr/>
          <p:nvPr/>
        </p:nvSpPr>
        <p:spPr>
          <a:xfrm>
            <a:off x="179512" y="639852"/>
            <a:ext cx="8964488" cy="5632311"/>
          </a:xfrm>
          <a:prstGeom prst="rect">
            <a:avLst/>
          </a:prstGeom>
        </p:spPr>
        <p:txBody>
          <a:bodyPr wrap="square">
            <a:spAutoFit/>
          </a:bodyPr>
          <a:lstStyle/>
          <a:p>
            <a:r>
              <a:rPr lang="tr-TR" sz="2400" dirty="0" smtClean="0"/>
              <a:t>E</a:t>
            </a:r>
            <a:r>
              <a:rPr lang="tr-TR" sz="2400" b="1" dirty="0" smtClean="0"/>
              <a:t>n </a:t>
            </a:r>
            <a:r>
              <a:rPr lang="tr-TR" sz="2400" b="1" dirty="0"/>
              <a:t>kıymetli sermayemiz zamandır. İyi veya kötü bir iş yaparken, saatimizin saniyesine bakarak zamanın çok hızlı geçtiğini daha iyi anlarız. </a:t>
            </a:r>
            <a:endParaRPr lang="tr-TR" sz="2400" b="1" dirty="0" smtClean="0"/>
          </a:p>
          <a:p>
            <a:r>
              <a:rPr lang="tr-TR" sz="2400" b="1" dirty="0" smtClean="0"/>
              <a:t>Zaman</a:t>
            </a:r>
            <a:r>
              <a:rPr lang="tr-TR" sz="2400" b="1" dirty="0"/>
              <a:t>, bizlere bir emanet ve fırsat olarak verilmiştir. İmam </a:t>
            </a:r>
            <a:r>
              <a:rPr lang="tr-TR" sz="2400" b="1" dirty="0" err="1"/>
              <a:t>Râzi</a:t>
            </a:r>
            <a:r>
              <a:rPr lang="tr-TR" sz="2400" b="1" dirty="0"/>
              <a:t> şöyle nakleder: “</a:t>
            </a:r>
            <a:r>
              <a:rPr lang="tr-TR" sz="2400" b="1" i="1" dirty="0">
                <a:solidFill>
                  <a:srgbClr val="FF0000"/>
                </a:solidFill>
              </a:rPr>
              <a:t>Buz satan birisi pazarda şöyle bağırıyordu: Sermayesi eriyen bu şahsa merhamet edin. Onun bu sözünü duyunca, bu söz: </a:t>
            </a:r>
            <a:r>
              <a:rPr lang="tr-TR" sz="2400" b="1" i="1" dirty="0" err="1">
                <a:solidFill>
                  <a:srgbClr val="FF0000"/>
                </a:solidFill>
              </a:rPr>
              <a:t>Asr</a:t>
            </a:r>
            <a:r>
              <a:rPr lang="tr-TR" sz="2400" b="1" i="1" dirty="0">
                <a:solidFill>
                  <a:srgbClr val="FF0000"/>
                </a:solidFill>
              </a:rPr>
              <a:t> suresinin anlamıdır</a:t>
            </a:r>
            <a:r>
              <a:rPr lang="tr-TR" sz="2400" b="1" dirty="0"/>
              <a:t>” dedim. İnsana verilen ömür, bir buz gibi erimektedir. Eğer bunu ziyan eder veya yanlış yere harcarsa, insanın hüsranına neden olur</a:t>
            </a:r>
            <a:r>
              <a:rPr lang="tr-TR" sz="2400" b="1" dirty="0" smtClean="0"/>
              <a:t>.</a:t>
            </a:r>
            <a:endParaRPr lang="tr-TR" sz="2400" b="1" dirty="0" smtClean="0">
              <a:effectLst/>
            </a:endParaRPr>
          </a:p>
          <a:p>
            <a:r>
              <a:rPr lang="tr-TR" sz="2400" b="1" dirty="0" smtClean="0"/>
              <a:t>	O </a:t>
            </a:r>
            <a:r>
              <a:rPr lang="tr-TR" sz="2400" b="1" dirty="0"/>
              <a:t>halde ömür sermayemizi ve nefeslerimizi, Allah yolunda, Allah’ın rızasını tahsil etmek için harcayalım. Şu ilahi ikazı unutmayalım</a:t>
            </a:r>
            <a:r>
              <a:rPr lang="tr-TR" sz="2400" b="1" dirty="0" smtClean="0"/>
              <a:t>:</a:t>
            </a:r>
            <a:endParaRPr lang="tr-TR" sz="2400" dirty="0">
              <a:effectLst/>
            </a:endParaRPr>
          </a:p>
          <a:p>
            <a:pPr algn="ctr"/>
            <a:r>
              <a:rPr lang="ar-AE" sz="2400" b="1" dirty="0" smtClean="0">
                <a:solidFill>
                  <a:srgbClr val="0070C0"/>
                </a:solidFill>
                <a:effectLst/>
              </a:rPr>
              <a:t>ثمَ لَتُسْپَلُنَّ يَوْمَئِذٍ عَنِ </a:t>
            </a:r>
            <a:r>
              <a:rPr lang="ar-AE" sz="2400" b="1" dirty="0" err="1" smtClean="0">
                <a:solidFill>
                  <a:srgbClr val="0070C0"/>
                </a:solidFill>
                <a:effectLst/>
              </a:rPr>
              <a:t>النَّعٖيمِ</a:t>
            </a:r>
            <a:r>
              <a:rPr lang="ar-AE" sz="2400" b="1" dirty="0" smtClean="0">
                <a:solidFill>
                  <a:srgbClr val="0070C0"/>
                </a:solidFill>
                <a:effectLst/>
              </a:rPr>
              <a:t> </a:t>
            </a:r>
            <a:endParaRPr lang="tr-TR" sz="2400" dirty="0" smtClean="0">
              <a:solidFill>
                <a:srgbClr val="0070C0"/>
              </a:solidFill>
              <a:effectLst/>
            </a:endParaRPr>
          </a:p>
          <a:p>
            <a:r>
              <a:rPr lang="tr-TR" sz="2400" b="1" dirty="0" smtClean="0"/>
              <a:t>Nihayet </a:t>
            </a:r>
            <a:r>
              <a:rPr lang="tr-TR" sz="2400" b="1" dirty="0"/>
              <a:t>o gün (dünyada yararlandığınız) nimetlerden elbette ve elbette hesaba çekileceksiniz</a:t>
            </a:r>
            <a:r>
              <a:rPr lang="tr-TR" sz="2400" b="1" dirty="0" smtClean="0"/>
              <a:t>.</a:t>
            </a:r>
            <a:r>
              <a:rPr lang="tr-TR" sz="2400" dirty="0"/>
              <a:t> </a:t>
            </a:r>
            <a:r>
              <a:rPr lang="tr-TR" sz="2400" dirty="0" smtClean="0"/>
              <a:t>  </a:t>
            </a:r>
            <a:r>
              <a:rPr lang="tr-TR" sz="2400" dirty="0" err="1" smtClean="0">
                <a:solidFill>
                  <a:srgbClr val="FF0000"/>
                </a:solidFill>
              </a:rPr>
              <a:t>Tekasür</a:t>
            </a:r>
            <a:r>
              <a:rPr lang="tr-TR" sz="2400" dirty="0" smtClean="0">
                <a:solidFill>
                  <a:srgbClr val="FF0000"/>
                </a:solidFill>
              </a:rPr>
              <a:t> Süresi  8. Ayet</a:t>
            </a:r>
            <a:r>
              <a:rPr lang="tr-TR" sz="2400" dirty="0" smtClean="0">
                <a:solidFill>
                  <a:srgbClr val="0070C0"/>
                </a:solidFill>
              </a:rPr>
              <a:t>	</a:t>
            </a:r>
            <a:endParaRPr lang="tr-TR" sz="2400" dirty="0">
              <a:effectLst/>
            </a:endParaRPr>
          </a:p>
        </p:txBody>
      </p:sp>
    </p:spTree>
    <p:extLst>
      <p:ext uri="{BB962C8B-B14F-4D97-AF65-F5344CB8AC3E}">
        <p14:creationId xmlns:p14="http://schemas.microsoft.com/office/powerpoint/2010/main" val="382679520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11560" y="1196752"/>
            <a:ext cx="7920880" cy="4524315"/>
          </a:xfrm>
          <a:prstGeom prst="rect">
            <a:avLst/>
          </a:prstGeom>
        </p:spPr>
        <p:txBody>
          <a:bodyPr wrap="square">
            <a:spAutoFit/>
          </a:bodyPr>
          <a:lstStyle/>
          <a:p>
            <a:r>
              <a:rPr lang="tr-TR" sz="2400" dirty="0" smtClean="0"/>
              <a:t>Efendimiz </a:t>
            </a:r>
            <a:r>
              <a:rPr lang="tr-TR" sz="2400" dirty="0"/>
              <a:t>buyuruyor: </a:t>
            </a:r>
            <a:r>
              <a:rPr lang="tr-TR" sz="2400" dirty="0">
                <a:solidFill>
                  <a:srgbClr val="FF0000"/>
                </a:solidFill>
              </a:rPr>
              <a:t>“Bir kulun, ömrünü nerede tükettiği, ilmiyle nasıl davrandığı, malını nasıl kazanıp nereye harcadığı, vücudunu nerede yıprattığı sorulmadıkça, onun ayakları kıyamet gününde Rabbinin huzurunda hesaba çekildiği yerden ayrılmayacaktır</a:t>
            </a:r>
            <a:r>
              <a:rPr lang="tr-TR" sz="2400" dirty="0" smtClean="0">
                <a:solidFill>
                  <a:srgbClr val="FF0000"/>
                </a:solidFill>
              </a:rPr>
              <a:t>.”</a:t>
            </a:r>
            <a:endParaRPr lang="tr-TR" sz="2400" dirty="0" smtClean="0">
              <a:solidFill>
                <a:srgbClr val="FF0000"/>
              </a:solidFill>
              <a:effectLst/>
            </a:endParaRPr>
          </a:p>
          <a:p>
            <a:r>
              <a:rPr lang="tr-TR" sz="2400" dirty="0" smtClean="0">
                <a:solidFill>
                  <a:srgbClr val="7030A0"/>
                </a:solidFill>
              </a:rPr>
              <a:t>“</a:t>
            </a:r>
            <a:r>
              <a:rPr lang="tr-TR" sz="2400" dirty="0">
                <a:solidFill>
                  <a:srgbClr val="7030A0"/>
                </a:solidFill>
              </a:rPr>
              <a:t>İki nimet vardır ki, insanların çoğu bunlarda aldanmıştır. Sağlık ve boş </a:t>
            </a:r>
            <a:r>
              <a:rPr lang="tr-TR" sz="2400" dirty="0" smtClean="0">
                <a:solidFill>
                  <a:srgbClr val="7030A0"/>
                </a:solidFill>
              </a:rPr>
              <a:t>vakit(müsait </a:t>
            </a:r>
            <a:r>
              <a:rPr lang="tr-TR" sz="2400" dirty="0">
                <a:solidFill>
                  <a:srgbClr val="7030A0"/>
                </a:solidFill>
              </a:rPr>
              <a:t>vakit).” </a:t>
            </a:r>
            <a:r>
              <a:rPr lang="tr-TR" sz="2400" dirty="0">
                <a:solidFill>
                  <a:srgbClr val="C00000"/>
                </a:solidFill>
              </a:rPr>
              <a:t>Buhârî, </a:t>
            </a:r>
            <a:r>
              <a:rPr lang="tr-TR" sz="2400" dirty="0" err="1">
                <a:solidFill>
                  <a:srgbClr val="C00000"/>
                </a:solidFill>
              </a:rPr>
              <a:t>Rikak</a:t>
            </a:r>
            <a:r>
              <a:rPr lang="tr-TR" sz="2400" dirty="0">
                <a:solidFill>
                  <a:srgbClr val="C00000"/>
                </a:solidFill>
              </a:rPr>
              <a:t> </a:t>
            </a:r>
            <a:r>
              <a:rPr lang="tr-TR" sz="2400" dirty="0" smtClean="0">
                <a:solidFill>
                  <a:srgbClr val="C00000"/>
                </a:solidFill>
              </a:rPr>
              <a:t>1</a:t>
            </a:r>
            <a:endParaRPr lang="tr-TR" sz="2400" dirty="0" smtClean="0">
              <a:solidFill>
                <a:srgbClr val="7030A0"/>
              </a:solidFill>
            </a:endParaRPr>
          </a:p>
          <a:p>
            <a:r>
              <a:rPr lang="tr-TR" sz="2400" dirty="0" smtClean="0"/>
              <a:t>Sağlık </a:t>
            </a:r>
            <a:r>
              <a:rPr lang="tr-TR" sz="2400" dirty="0"/>
              <a:t>ve boş vakit, </a:t>
            </a:r>
            <a:r>
              <a:rPr lang="tr-TR" sz="2400" dirty="0" smtClean="0"/>
              <a:t>Allah </a:t>
            </a:r>
            <a:r>
              <a:rPr lang="tr-TR" sz="2400" dirty="0"/>
              <a:t>yolunda değerlendirildiği ölçüde </a:t>
            </a:r>
            <a:r>
              <a:rPr lang="tr-TR" sz="2400" dirty="0" smtClean="0"/>
              <a:t>değer kazanır</a:t>
            </a:r>
            <a:r>
              <a:rPr lang="tr-TR" sz="2400" dirty="0"/>
              <a:t>. Aksi halde bütünüyle kaybedilmiş demektir. Zira geçen hiçbir saniyenin geri döndürülmesi mümkün değildir. “</a:t>
            </a:r>
            <a:r>
              <a:rPr lang="tr-TR" sz="2400" dirty="0">
                <a:solidFill>
                  <a:srgbClr val="0070C0"/>
                </a:solidFill>
              </a:rPr>
              <a:t>Vakit kılıçtır”</a:t>
            </a:r>
            <a:r>
              <a:rPr lang="tr-TR" sz="2400" dirty="0"/>
              <a:t>, dikkat edilmezse insanı biçer. Sağlık da değeri elden çıktıktan sonra anlaşılan bir nimettir</a:t>
            </a:r>
            <a:r>
              <a:rPr lang="tr-TR" sz="2400" dirty="0" smtClean="0"/>
              <a:t>.</a:t>
            </a:r>
            <a:endParaRPr lang="tr-TR" sz="2400" dirty="0" smtClean="0">
              <a:effectLst/>
            </a:endParaRPr>
          </a:p>
        </p:txBody>
      </p:sp>
    </p:spTree>
    <p:extLst>
      <p:ext uri="{BB962C8B-B14F-4D97-AF65-F5344CB8AC3E}">
        <p14:creationId xmlns:p14="http://schemas.microsoft.com/office/powerpoint/2010/main" val="422466172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404664"/>
            <a:ext cx="8640960" cy="6001643"/>
          </a:xfrm>
          <a:prstGeom prst="rect">
            <a:avLst/>
          </a:prstGeom>
        </p:spPr>
        <p:txBody>
          <a:bodyPr wrap="square">
            <a:spAutoFit/>
          </a:bodyPr>
          <a:lstStyle/>
          <a:p>
            <a:r>
              <a:rPr lang="tr-TR" sz="2400" b="1" dirty="0" smtClean="0"/>
              <a:t>“</a:t>
            </a:r>
            <a:r>
              <a:rPr lang="tr-TR" sz="2400" b="1" dirty="0"/>
              <a:t>VAKİT GEÇİREMİYORUM, VAKİT GEÇMİYOR, </a:t>
            </a:r>
            <a:endParaRPr lang="tr-TR" sz="2400" b="1" dirty="0" smtClean="0"/>
          </a:p>
          <a:p>
            <a:r>
              <a:rPr lang="tr-TR" sz="2400" b="1" dirty="0" smtClean="0"/>
              <a:t>VAKİT </a:t>
            </a:r>
            <a:r>
              <a:rPr lang="tr-TR" sz="2400" b="1" dirty="0"/>
              <a:t>GEÇİRMEK İÇİN YAPTIM”</a:t>
            </a:r>
            <a:endParaRPr lang="tr-TR" sz="2400" b="1" dirty="0" smtClean="0">
              <a:effectLst/>
            </a:endParaRPr>
          </a:p>
          <a:p>
            <a:r>
              <a:rPr lang="tr-TR" sz="2400" dirty="0" smtClean="0"/>
              <a:t>Genelde </a:t>
            </a:r>
            <a:r>
              <a:rPr lang="tr-TR" sz="2400" dirty="0"/>
              <a:t>haram ve malayani işlerler meşgul olan kimselerin </a:t>
            </a:r>
            <a:r>
              <a:rPr lang="tr-TR" sz="2400" dirty="0" smtClean="0"/>
              <a:t>kabahatleri ve </a:t>
            </a:r>
            <a:r>
              <a:rPr lang="tr-TR" sz="2400" dirty="0"/>
              <a:t>mazeretleri böyledir. Vakit geçmiyor. Nedir vakit? Müslümanın vakti nasıl geçmelidir? Boş zamanlar kimler için vardır?</a:t>
            </a:r>
            <a:endParaRPr lang="tr-TR" sz="2400" dirty="0" smtClean="0">
              <a:effectLst/>
            </a:endParaRPr>
          </a:p>
          <a:p>
            <a:r>
              <a:rPr lang="tr-TR" sz="2400" dirty="0"/>
              <a:t>Vakit, zamandan bir bölümdür. Müslüman için vakit azizdir. Zira geçirilen her anın hesabını herkes Allah’a vermek zorunda kalacaktır</a:t>
            </a:r>
            <a:r>
              <a:rPr lang="tr-TR" sz="2400" dirty="0" smtClean="0"/>
              <a:t>.</a:t>
            </a:r>
          </a:p>
          <a:p>
            <a:endParaRPr lang="tr-TR" sz="2400" dirty="0">
              <a:effectLst/>
            </a:endParaRPr>
          </a:p>
          <a:p>
            <a:r>
              <a:rPr lang="tr-TR" sz="2400" dirty="0" smtClean="0"/>
              <a:t>Hasılı, “Vakit geçiremiyorum”, “vakit geçirmek için yapıyorum” diyerek kirli işlerine vakti bahane edenler doğru bir iş yapmıyorlar. Muttaki  müminlerin boş zamanı yoktur. </a:t>
            </a:r>
          </a:p>
          <a:p>
            <a:r>
              <a:rPr lang="tr-TR" sz="2400" dirty="0" smtClean="0"/>
              <a:t>Bu konudaki gaflet, kötülüklere kılıf “vakit geçirmek için yaptım” şeklindedir. Dini öğrenmeye, yaşamaya sıra geldi mi “vakit bulamıyorum, vaktim yok” diyenler bir aldanma içindedirler. </a:t>
            </a:r>
          </a:p>
          <a:p>
            <a:r>
              <a:rPr lang="tr-TR" sz="2400" dirty="0" smtClean="0"/>
              <a:t>Allah cümlemizi gaflet uykusundan uyandırsın…</a:t>
            </a:r>
            <a:endParaRPr lang="tr-TR" sz="2400" dirty="0" smtClean="0">
              <a:effectLst/>
            </a:endParaRPr>
          </a:p>
          <a:p>
            <a:endParaRPr lang="tr-TR" sz="2400" dirty="0">
              <a:effectLst/>
            </a:endParaRPr>
          </a:p>
        </p:txBody>
      </p:sp>
    </p:spTree>
    <p:extLst>
      <p:ext uri="{BB962C8B-B14F-4D97-AF65-F5344CB8AC3E}">
        <p14:creationId xmlns:p14="http://schemas.microsoft.com/office/powerpoint/2010/main" val="401969484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251520" y="404664"/>
            <a:ext cx="8640960" cy="5632311"/>
          </a:xfrm>
          <a:prstGeom prst="rect">
            <a:avLst/>
          </a:prstGeom>
        </p:spPr>
        <p:txBody>
          <a:bodyPr wrap="square">
            <a:spAutoFit/>
          </a:bodyPr>
          <a:lstStyle/>
          <a:p>
            <a:pPr algn="ctr"/>
            <a:r>
              <a:rPr lang="tr-TR" sz="2400" b="1" dirty="0" smtClean="0">
                <a:solidFill>
                  <a:srgbClr val="C00000"/>
                </a:solidFill>
                <a:latin typeface="Arial" pitchFamily="34" charset="0"/>
                <a:cs typeface="Arial" pitchFamily="34" charset="0"/>
              </a:rPr>
              <a:t>3</a:t>
            </a:r>
            <a:r>
              <a:rPr lang="tr-TR" sz="2400" b="1" dirty="0" smtClean="0">
                <a:solidFill>
                  <a:srgbClr val="C00000"/>
                </a:solidFill>
              </a:rPr>
              <a:t>. </a:t>
            </a:r>
            <a:r>
              <a:rPr lang="tr-TR" sz="2400" b="1" dirty="0">
                <a:solidFill>
                  <a:srgbClr val="C00000"/>
                </a:solidFill>
              </a:rPr>
              <a:t>EMEK İSRAFI</a:t>
            </a:r>
            <a:endParaRPr lang="tr-TR" sz="2400" dirty="0" smtClean="0">
              <a:solidFill>
                <a:srgbClr val="C00000"/>
              </a:solidFill>
              <a:effectLst/>
            </a:endParaRPr>
          </a:p>
          <a:p>
            <a:r>
              <a:rPr lang="tr-TR" sz="2400" dirty="0"/>
              <a:t>-</a:t>
            </a:r>
            <a:r>
              <a:rPr lang="tr-TR" sz="2800" dirty="0" smtClean="0"/>
              <a:t>İsrafın </a:t>
            </a:r>
            <a:r>
              <a:rPr lang="tr-TR" sz="2800" dirty="0"/>
              <a:t>en kötüsü, insan ve emeğin zayi edilmesidir. </a:t>
            </a:r>
            <a:r>
              <a:rPr lang="tr-TR" sz="2800" i="1" dirty="0">
                <a:solidFill>
                  <a:srgbClr val="FF0000"/>
                </a:solidFill>
              </a:rPr>
              <a:t>İnsana, insanüstü bir değer verip onu yüceltmek israf olduğu gibi, onun kadrini ve kabiliyetini bilmemek de israftır.</a:t>
            </a:r>
            <a:endParaRPr lang="tr-TR" sz="2800" i="1" dirty="0" smtClean="0">
              <a:solidFill>
                <a:srgbClr val="FF0000"/>
              </a:solidFill>
              <a:effectLst/>
            </a:endParaRPr>
          </a:p>
          <a:p>
            <a:r>
              <a:rPr lang="tr-TR" sz="2800" dirty="0"/>
              <a:t>-</a:t>
            </a:r>
            <a:r>
              <a:rPr lang="tr-TR" sz="2800" dirty="0" smtClean="0"/>
              <a:t>Çocuklara </a:t>
            </a:r>
            <a:r>
              <a:rPr lang="tr-TR" sz="2800" dirty="0"/>
              <a:t>önem vereceğiz diye, büyükleri ihmal etmek, onları horlayıp dışlamak israftır</a:t>
            </a:r>
            <a:r>
              <a:rPr lang="tr-TR" sz="2800" dirty="0" smtClean="0"/>
              <a:t>.</a:t>
            </a:r>
            <a:endParaRPr lang="tr-TR" sz="2800" dirty="0" smtClean="0">
              <a:effectLst/>
            </a:endParaRPr>
          </a:p>
          <a:p>
            <a:r>
              <a:rPr lang="tr-TR" sz="2800" dirty="0"/>
              <a:t>-</a:t>
            </a:r>
            <a:r>
              <a:rPr lang="tr-TR" sz="2800" dirty="0" smtClean="0"/>
              <a:t>Bilgili </a:t>
            </a:r>
            <a:r>
              <a:rPr lang="tr-TR" sz="2800" dirty="0"/>
              <a:t>ve becerikli insanları değerlendirmemek ve onları faydalı olamayacakları sahalarda çalıştırmak israftır.</a:t>
            </a:r>
            <a:endParaRPr lang="tr-TR" sz="2800" dirty="0" smtClean="0">
              <a:effectLst/>
            </a:endParaRPr>
          </a:p>
          <a:p>
            <a:r>
              <a:rPr lang="tr-TR" sz="2800" dirty="0"/>
              <a:t>-</a:t>
            </a:r>
            <a:r>
              <a:rPr lang="tr-TR" sz="2800" dirty="0" smtClean="0"/>
              <a:t>Bir </a:t>
            </a:r>
            <a:r>
              <a:rPr lang="tr-TR" sz="2800" dirty="0"/>
              <a:t>emanet olan devlet ve millet işlerini; ehline vermeyip, korkak aciz kimselere vermek emanete ihanet ve israftır.</a:t>
            </a:r>
            <a:endParaRPr lang="tr-TR" sz="2800" dirty="0" smtClean="0">
              <a:effectLst/>
            </a:endParaRPr>
          </a:p>
          <a:p>
            <a:r>
              <a:rPr lang="tr-TR" sz="2800" dirty="0" smtClean="0"/>
              <a:t>-İnsanların </a:t>
            </a:r>
            <a:r>
              <a:rPr lang="tr-TR" sz="2800" dirty="0"/>
              <a:t>güç ve gayretlerini, haram olan işyerlerinde harcaması da günahtır. İnsanın ve emeğin israfıdır.</a:t>
            </a:r>
            <a:endParaRPr lang="tr-TR" sz="2800" dirty="0">
              <a:effectLst/>
            </a:endParaRPr>
          </a:p>
        </p:txBody>
      </p:sp>
    </p:spTree>
    <p:extLst>
      <p:ext uri="{BB962C8B-B14F-4D97-AF65-F5344CB8AC3E}">
        <p14:creationId xmlns:p14="http://schemas.microsoft.com/office/powerpoint/2010/main" val="270923280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476672"/>
            <a:ext cx="8640960" cy="6601807"/>
          </a:xfrm>
          <a:prstGeom prst="rect">
            <a:avLst/>
          </a:prstGeom>
        </p:spPr>
        <p:txBody>
          <a:bodyPr wrap="square">
            <a:spAutoFit/>
          </a:bodyPr>
          <a:lstStyle/>
          <a:p>
            <a:pPr algn="ctr"/>
            <a:r>
              <a:rPr lang="tr-TR" sz="2300" b="1" dirty="0">
                <a:solidFill>
                  <a:srgbClr val="C00000"/>
                </a:solidFill>
                <a:latin typeface="Arial" pitchFamily="34" charset="0"/>
                <a:cs typeface="Arial" pitchFamily="34" charset="0"/>
              </a:rPr>
              <a:t>4. EKMEK İSRAFI</a:t>
            </a:r>
            <a:endParaRPr lang="tr-TR" sz="2300" dirty="0" smtClean="0">
              <a:solidFill>
                <a:srgbClr val="C00000"/>
              </a:solidFill>
              <a:effectLst/>
              <a:latin typeface="Arial" pitchFamily="34" charset="0"/>
              <a:cs typeface="Arial" pitchFamily="34" charset="0"/>
            </a:endParaRPr>
          </a:p>
          <a:p>
            <a:r>
              <a:rPr lang="tr-TR" sz="2400" dirty="0" smtClean="0"/>
              <a:t>İnsanoğlu </a:t>
            </a:r>
            <a:r>
              <a:rPr lang="tr-TR" sz="2400" dirty="0"/>
              <a:t>hayatını sürdürebilmek için çok çeşitli ihtiyaç maddelerini temin etmek zorundadır. Yiyecekten giyeceğe, barınmaktan ısınmaya, taşıttan zorunlu kullanım eşyasına kadar nelere muhtaç değiliz ki</a:t>
            </a:r>
            <a:r>
              <a:rPr lang="tr-TR" sz="2400" dirty="0" smtClean="0"/>
              <a:t>...</a:t>
            </a:r>
          </a:p>
          <a:p>
            <a:r>
              <a:rPr lang="tr-TR" sz="2400" dirty="0"/>
              <a:t>Hazreti Peygamber Efendimiz bir hadis-i </a:t>
            </a:r>
            <a:r>
              <a:rPr lang="tr-TR" sz="2400" dirty="0" smtClean="0"/>
              <a:t>şerifleri şöyledir</a:t>
            </a:r>
            <a:r>
              <a:rPr lang="tr-TR" sz="2400" dirty="0"/>
              <a:t>: </a:t>
            </a:r>
          </a:p>
          <a:p>
            <a:r>
              <a:rPr lang="tr-TR" sz="2400" dirty="0" smtClean="0">
                <a:solidFill>
                  <a:srgbClr val="C00000"/>
                </a:solidFill>
              </a:rPr>
              <a:t>“</a:t>
            </a:r>
            <a:r>
              <a:rPr lang="tr-TR" sz="2400" b="1" dirty="0">
                <a:solidFill>
                  <a:srgbClr val="C00000"/>
                </a:solidFill>
              </a:rPr>
              <a:t>Ekmeğe saygı gösterin. Zira Allah, ekmeği hürmete değer kılmıştır. Kim ekmeğe saygı gösterirse Allah da ona ihsanda bulunur</a:t>
            </a:r>
            <a:r>
              <a:rPr lang="tr-TR" sz="2400" b="1" dirty="0" smtClean="0">
                <a:solidFill>
                  <a:srgbClr val="C00000"/>
                </a:solidFill>
              </a:rPr>
              <a:t>.”</a:t>
            </a:r>
            <a:endParaRPr lang="tr-TR" sz="2400" b="1" dirty="0" smtClean="0">
              <a:solidFill>
                <a:srgbClr val="C00000"/>
              </a:solidFill>
              <a:effectLst/>
            </a:endParaRPr>
          </a:p>
          <a:p>
            <a:r>
              <a:rPr lang="tr-TR" sz="2400" dirty="0" smtClean="0"/>
              <a:t>Bildiğimiz </a:t>
            </a:r>
            <a:r>
              <a:rPr lang="tr-TR" sz="2400" dirty="0"/>
              <a:t>gibi ecdadımız ekmeğe son derece hürmet göstermişlerdir. Onlar sofrada ufalanan ekmek parçalarını atmazlar, bayatlayan parça ekmekleri de çorba ve diğer sulu yiyeceklerle tüketirler, çöpe ekmek dökmeyi ise, hiç mi hiç bilmezlerdi. Sevgili </a:t>
            </a:r>
            <a:r>
              <a:rPr lang="tr-TR" sz="2400" dirty="0" smtClean="0"/>
              <a:t>Peygamberimiz ’in </a:t>
            </a:r>
            <a:r>
              <a:rPr lang="tr-TR" sz="2400" dirty="0"/>
              <a:t>“</a:t>
            </a:r>
            <a:r>
              <a:rPr lang="tr-TR" sz="2400" b="1" dirty="0">
                <a:solidFill>
                  <a:srgbClr val="FF0000"/>
                </a:solidFill>
              </a:rPr>
              <a:t>Ekmeğe hürmet ediniz zira ekmek göğün ve yerin bereketidir. Sofradan düşen kırıntıları alıp yiyen kişiyi Allah mağfiret eder</a:t>
            </a:r>
            <a:r>
              <a:rPr lang="tr-TR" sz="2400" b="1" dirty="0" smtClean="0">
                <a:solidFill>
                  <a:srgbClr val="FF0000"/>
                </a:solidFill>
              </a:rPr>
              <a:t>” </a:t>
            </a:r>
            <a:r>
              <a:rPr lang="tr-TR" sz="2400" dirty="0"/>
              <a:t>yolundaki buyrukları, sanki </a:t>
            </a:r>
            <a:r>
              <a:rPr lang="tr-TR" sz="2400" dirty="0" err="1" smtClean="0"/>
              <a:t>ecadın</a:t>
            </a:r>
            <a:r>
              <a:rPr lang="tr-TR" sz="2400" dirty="0" smtClean="0"/>
              <a:t> hayatlarının </a:t>
            </a:r>
            <a:r>
              <a:rPr lang="tr-TR" sz="2400" dirty="0"/>
              <a:t>vazgeçilmez bir düsturu idi.</a:t>
            </a:r>
            <a:endParaRPr lang="tr-TR" sz="2400" dirty="0" smtClean="0">
              <a:effectLst/>
            </a:endParaRPr>
          </a:p>
          <a:p>
            <a:endParaRPr lang="tr-TR" sz="2000" dirty="0">
              <a:effectLst/>
            </a:endParaRPr>
          </a:p>
          <a:p>
            <a:endParaRPr lang="tr-TR" sz="2000" dirty="0" smtClean="0"/>
          </a:p>
        </p:txBody>
      </p:sp>
    </p:spTree>
    <p:extLst>
      <p:ext uri="{BB962C8B-B14F-4D97-AF65-F5344CB8AC3E}">
        <p14:creationId xmlns:p14="http://schemas.microsoft.com/office/powerpoint/2010/main" val="39137040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ortadogugazetesi.net/images/haber/HaberRes_21125.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34649" b="9701"/>
          <a:stretch/>
        </p:blipFill>
        <p:spPr bwMode="auto">
          <a:xfrm>
            <a:off x="251520" y="116632"/>
            <a:ext cx="8712968" cy="3627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Resim 2"/>
          <p:cNvPicPr>
            <a:picLocks noChangeAspect="1"/>
          </p:cNvPicPr>
          <p:nvPr/>
        </p:nvPicPr>
        <p:blipFill>
          <a:blip r:embed="rId3"/>
          <a:stretch>
            <a:fillRect/>
          </a:stretch>
        </p:blipFill>
        <p:spPr>
          <a:xfrm>
            <a:off x="251520" y="3743879"/>
            <a:ext cx="8684121" cy="3140086"/>
          </a:xfrm>
          <a:prstGeom prst="rect">
            <a:avLst/>
          </a:prstGeom>
          <a:ln>
            <a:noFill/>
          </a:ln>
          <a:effectLst>
            <a:outerShdw blurRad="292100" dist="139700" dir="2700000" algn="tl" rotWithShape="0">
              <a:srgbClr val="333333">
                <a:alpha val="65000"/>
              </a:srgbClr>
            </a:outerShdw>
          </a:effectLst>
        </p:spPr>
      </p:pic>
      <p:pic>
        <p:nvPicPr>
          <p:cNvPr id="4" name="Resim 3"/>
          <p:cNvPicPr>
            <a:picLocks noChangeAspect="1"/>
          </p:cNvPicPr>
          <p:nvPr/>
        </p:nvPicPr>
        <p:blipFill>
          <a:blip r:embed="rId4"/>
          <a:stretch>
            <a:fillRect/>
          </a:stretch>
        </p:blipFill>
        <p:spPr>
          <a:xfrm>
            <a:off x="4076985" y="120204"/>
            <a:ext cx="4858656" cy="2156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291707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851920" y="1124744"/>
            <a:ext cx="4896544" cy="5324535"/>
          </a:xfrm>
          <a:prstGeom prst="rect">
            <a:avLst/>
          </a:prstGeom>
        </p:spPr>
        <p:txBody>
          <a:bodyPr wrap="square">
            <a:spAutoFit/>
          </a:bodyPr>
          <a:lstStyle/>
          <a:p>
            <a:r>
              <a:rPr lang="tr-TR" sz="2000" dirty="0" smtClean="0"/>
              <a:t>	Yerini </a:t>
            </a:r>
            <a:r>
              <a:rPr lang="tr-TR" sz="2000" dirty="0"/>
              <a:t>bulmayan bir tuğla parçası, yırtılıp atılan bir kâğıt, çöpe atılan bir ekmek (parçası), cam kırığı, hayvanın yemesi gerekirken çevreye atıp saçtığımız meyve kabuğu vs. bir israftır. </a:t>
            </a:r>
            <a:endParaRPr lang="tr-TR" sz="2000" dirty="0" smtClean="0"/>
          </a:p>
          <a:p>
            <a:r>
              <a:rPr lang="tr-TR" sz="2000" dirty="0" smtClean="0"/>
              <a:t>	Efendimiz </a:t>
            </a:r>
            <a:r>
              <a:rPr lang="tr-TR" sz="2000" dirty="0"/>
              <a:t>(</a:t>
            </a:r>
            <a:r>
              <a:rPr lang="tr-TR" sz="2000" dirty="0" err="1"/>
              <a:t>s.a.v</a:t>
            </a:r>
            <a:r>
              <a:rPr lang="tr-TR" sz="2000" dirty="0"/>
              <a:t>.) Hz. </a:t>
            </a:r>
            <a:r>
              <a:rPr lang="tr-TR" sz="2000" dirty="0" err="1"/>
              <a:t>Muaz</a:t>
            </a:r>
            <a:r>
              <a:rPr lang="tr-TR" sz="2000" dirty="0"/>
              <a:t> b. Cebel’i Yemen’e vali olarak gönderirken</a:t>
            </a:r>
            <a:r>
              <a:rPr lang="tr-TR" sz="2000" dirty="0" smtClean="0"/>
              <a:t>: </a:t>
            </a:r>
            <a:r>
              <a:rPr lang="tr-TR" sz="2000" b="1" i="1" dirty="0" smtClean="0">
                <a:solidFill>
                  <a:srgbClr val="FF0000"/>
                </a:solidFill>
              </a:rPr>
              <a:t>“Lüks ve israf içinde yaşamaktan sakın. Çünkü Allah’ın kulları, nimetler içerisinde yüzer değildir</a:t>
            </a:r>
            <a:r>
              <a:rPr lang="tr-TR" sz="2000" dirty="0" smtClean="0"/>
              <a:t>” buyurmuştur</a:t>
            </a:r>
            <a:r>
              <a:rPr lang="tr-TR" sz="2000" dirty="0"/>
              <a:t>. </a:t>
            </a:r>
            <a:endParaRPr lang="tr-TR" sz="2000" dirty="0" smtClean="0">
              <a:effectLst/>
            </a:endParaRPr>
          </a:p>
          <a:p>
            <a:r>
              <a:rPr lang="tr-TR" sz="2000" dirty="0" smtClean="0"/>
              <a:t>Hemen </a:t>
            </a:r>
            <a:r>
              <a:rPr lang="tr-TR" sz="2000" dirty="0"/>
              <a:t>belirtelim ki, ileri </a:t>
            </a:r>
            <a:r>
              <a:rPr lang="tr-TR" sz="2000" dirty="0" smtClean="0"/>
              <a:t>teknoloji ürünlerini </a:t>
            </a:r>
            <a:r>
              <a:rPr lang="tr-TR" sz="2000" dirty="0"/>
              <a:t>kullanmak israf değil, bir ihtiyaçtır. İslam’ın haram kıldığı lüks; içki, kumar, fuhuş yolunda harama mal sarf etmek, aşırı giyim ve gücünün üzerinde harcama yapmak, gurur, kibir, şan ve şöhret için ziyafet düzenlemek maksadıyla yapılan bütün harcamalardır</a:t>
            </a:r>
            <a:r>
              <a:rPr lang="tr-TR" sz="2000" dirty="0" smtClean="0"/>
              <a:t>.</a:t>
            </a:r>
            <a:endParaRPr lang="tr-TR" sz="2000" dirty="0">
              <a:effectLst/>
            </a:endParaRPr>
          </a:p>
        </p:txBody>
      </p:sp>
      <p:sp>
        <p:nvSpPr>
          <p:cNvPr id="3" name="Dikdörtgen 2"/>
          <p:cNvSpPr/>
          <p:nvPr/>
        </p:nvSpPr>
        <p:spPr>
          <a:xfrm>
            <a:off x="251520" y="240804"/>
            <a:ext cx="8496944" cy="523220"/>
          </a:xfrm>
          <a:prstGeom prst="rect">
            <a:avLst/>
          </a:prstGeom>
        </p:spPr>
        <p:txBody>
          <a:bodyPr wrap="square">
            <a:spAutoFit/>
          </a:bodyPr>
          <a:lstStyle/>
          <a:p>
            <a:pPr algn="ctr"/>
            <a:r>
              <a:rPr lang="tr-TR" sz="2800" b="1" dirty="0" smtClean="0">
                <a:solidFill>
                  <a:srgbClr val="C00000"/>
                </a:solidFill>
                <a:latin typeface="Arial" pitchFamily="34" charset="0"/>
                <a:cs typeface="Arial" pitchFamily="34" charset="0"/>
              </a:rPr>
              <a:t>5. MAL İSRAFI</a:t>
            </a:r>
            <a:endParaRPr lang="tr-TR" sz="2800" dirty="0" smtClean="0">
              <a:solidFill>
                <a:srgbClr val="C00000"/>
              </a:solidFill>
              <a:effectLst/>
              <a:latin typeface="Arial" pitchFamily="34" charset="0"/>
              <a:cs typeface="Arial" pitchFamily="34" charset="0"/>
            </a:endParaRPr>
          </a:p>
        </p:txBody>
      </p:sp>
      <p:pic>
        <p:nvPicPr>
          <p:cNvPr id="4098" name="Picture 2" descr="İs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3333750" cy="5544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1846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260372"/>
            <a:ext cx="4968552" cy="6001643"/>
          </a:xfrm>
          <a:prstGeom prst="rect">
            <a:avLst/>
          </a:prstGeom>
        </p:spPr>
        <p:txBody>
          <a:bodyPr wrap="square">
            <a:spAutoFit/>
          </a:bodyPr>
          <a:lstStyle/>
          <a:p>
            <a:pPr algn="ctr"/>
            <a:r>
              <a:rPr lang="tr-TR" sz="2800" b="1" dirty="0">
                <a:solidFill>
                  <a:srgbClr val="C00000"/>
                </a:solidFill>
              </a:rPr>
              <a:t>6. ENERJİ (KAYNAK) İSRAFI </a:t>
            </a:r>
            <a:endParaRPr lang="tr-TR" sz="2800" b="1" dirty="0" smtClean="0">
              <a:solidFill>
                <a:srgbClr val="C00000"/>
              </a:solidFill>
            </a:endParaRPr>
          </a:p>
          <a:p>
            <a:pPr algn="ctr"/>
            <a:endParaRPr lang="tr-TR" sz="2400" dirty="0" smtClean="0">
              <a:effectLst/>
            </a:endParaRPr>
          </a:p>
          <a:p>
            <a:r>
              <a:rPr lang="tr-TR" sz="2400" dirty="0" smtClean="0"/>
              <a:t>Lüzumsuz </a:t>
            </a:r>
            <a:r>
              <a:rPr lang="tr-TR" sz="2400" dirty="0"/>
              <a:t>kullandığımız lamba, boşa akan damla, bahçede ve saksıda olması gerekirken koparılan çiçek, bir müddet sonra çer-çöp olan çelenk, çeşitli sebeplerle katledilen orman ve ağaçlar birer israftır.</a:t>
            </a:r>
            <a:endParaRPr lang="tr-TR" sz="2400" dirty="0" smtClean="0">
              <a:effectLst/>
            </a:endParaRPr>
          </a:p>
          <a:p>
            <a:r>
              <a:rPr lang="tr-TR" sz="2400" dirty="0"/>
              <a:t>-</a:t>
            </a:r>
            <a:r>
              <a:rPr lang="tr-TR" sz="2400" dirty="0" smtClean="0"/>
              <a:t>Hazreti </a:t>
            </a:r>
            <a:r>
              <a:rPr lang="tr-TR" sz="2400" dirty="0"/>
              <a:t>Peygamber Efendimiz (</a:t>
            </a:r>
            <a:r>
              <a:rPr lang="tr-TR" sz="2400" dirty="0" err="1"/>
              <a:t>s.a.v</a:t>
            </a:r>
            <a:r>
              <a:rPr lang="tr-TR" sz="2400" dirty="0"/>
              <a:t>.), </a:t>
            </a:r>
            <a:r>
              <a:rPr lang="tr-TR" sz="2400" dirty="0" err="1"/>
              <a:t>Sa’d</a:t>
            </a:r>
            <a:r>
              <a:rPr lang="tr-TR" sz="2400" dirty="0"/>
              <a:t> (</a:t>
            </a:r>
            <a:r>
              <a:rPr lang="tr-TR" sz="2400" dirty="0" err="1"/>
              <a:t>r.a</a:t>
            </a:r>
            <a:r>
              <a:rPr lang="tr-TR" sz="2400" dirty="0"/>
              <a:t>.)’</a:t>
            </a:r>
            <a:r>
              <a:rPr lang="tr-TR" sz="2400" dirty="0" err="1"/>
              <a:t>ın</a:t>
            </a:r>
            <a:r>
              <a:rPr lang="tr-TR" sz="2400" dirty="0"/>
              <a:t> abdest alırken yanına uğradı. Ve O’na: “</a:t>
            </a:r>
            <a:r>
              <a:rPr lang="tr-TR" sz="2400" i="1" dirty="0"/>
              <a:t>Bu israf nedir</a:t>
            </a:r>
            <a:r>
              <a:rPr lang="tr-TR" sz="2400" dirty="0"/>
              <a:t>?” dedi. </a:t>
            </a:r>
            <a:r>
              <a:rPr lang="tr-TR" sz="2400" dirty="0" err="1"/>
              <a:t>Sa’d</a:t>
            </a:r>
            <a:r>
              <a:rPr lang="tr-TR" sz="2400" dirty="0"/>
              <a:t> (</a:t>
            </a:r>
            <a:r>
              <a:rPr lang="tr-TR" sz="2400" dirty="0" err="1"/>
              <a:t>r.a</a:t>
            </a:r>
            <a:r>
              <a:rPr lang="tr-TR" sz="2400" dirty="0"/>
              <a:t>.): “</a:t>
            </a:r>
            <a:r>
              <a:rPr lang="tr-TR" sz="2400" i="1" dirty="0"/>
              <a:t>Abdestte </a:t>
            </a:r>
            <a:r>
              <a:rPr lang="tr-TR" sz="2400" i="1" dirty="0" smtClean="0"/>
              <a:t>israf </a:t>
            </a:r>
            <a:r>
              <a:rPr lang="tr-TR" sz="2400" i="1" dirty="0"/>
              <a:t>olur mu</a:t>
            </a:r>
            <a:r>
              <a:rPr lang="tr-TR" sz="2400" dirty="0"/>
              <a:t>?” dediğinde, Efendimiz (</a:t>
            </a:r>
            <a:r>
              <a:rPr lang="tr-TR" sz="2400" dirty="0" err="1"/>
              <a:t>a.s</a:t>
            </a:r>
            <a:r>
              <a:rPr lang="tr-TR" sz="2400" dirty="0"/>
              <a:t>.) şöyle cevap verdi: </a:t>
            </a:r>
            <a:r>
              <a:rPr lang="tr-TR" sz="2400" dirty="0" smtClean="0"/>
              <a:t>“</a:t>
            </a:r>
            <a:r>
              <a:rPr lang="tr-TR" sz="2400" b="1" i="1" dirty="0">
                <a:solidFill>
                  <a:srgbClr val="FF0000"/>
                </a:solidFill>
              </a:rPr>
              <a:t>Evet. Akan bir ırmağın kenarında da olsan, </a:t>
            </a:r>
            <a:r>
              <a:rPr lang="tr-TR" sz="2400" b="1" i="1" dirty="0" smtClean="0">
                <a:solidFill>
                  <a:srgbClr val="FF0000"/>
                </a:solidFill>
              </a:rPr>
              <a:t>israftan </a:t>
            </a:r>
            <a:r>
              <a:rPr lang="tr-TR" sz="2400" b="1" i="1" dirty="0">
                <a:solidFill>
                  <a:srgbClr val="FF0000"/>
                </a:solidFill>
              </a:rPr>
              <a:t>sakın</a:t>
            </a:r>
            <a:r>
              <a:rPr lang="tr-TR" sz="2400" dirty="0" smtClean="0"/>
              <a:t>.</a:t>
            </a:r>
            <a:r>
              <a:rPr lang="tr-TR" sz="2400" dirty="0">
                <a:solidFill>
                  <a:srgbClr val="000000"/>
                </a:solidFill>
                <a:latin typeface="Open Sans"/>
              </a:rPr>
              <a:t> </a:t>
            </a:r>
            <a:endParaRPr lang="tr-TR" sz="2400" dirty="0" smtClean="0">
              <a:solidFill>
                <a:srgbClr val="000000"/>
              </a:solidFill>
              <a:latin typeface="Open Sans"/>
            </a:endParaRPr>
          </a:p>
          <a:p>
            <a:r>
              <a:rPr lang="tr-TR" sz="2000" dirty="0" err="1" smtClean="0">
                <a:solidFill>
                  <a:srgbClr val="002060"/>
                </a:solidFill>
                <a:latin typeface="Open Sans"/>
              </a:rPr>
              <a:t>İbn</a:t>
            </a:r>
            <a:r>
              <a:rPr lang="tr-TR" sz="2000" dirty="0" smtClean="0">
                <a:solidFill>
                  <a:srgbClr val="002060"/>
                </a:solidFill>
                <a:latin typeface="Open Sans"/>
              </a:rPr>
              <a:t>-i </a:t>
            </a:r>
            <a:r>
              <a:rPr lang="tr-TR" sz="2000" dirty="0" err="1">
                <a:solidFill>
                  <a:srgbClr val="002060"/>
                </a:solidFill>
                <a:latin typeface="Open Sans"/>
              </a:rPr>
              <a:t>Mace</a:t>
            </a:r>
            <a:r>
              <a:rPr lang="tr-TR" sz="2000" dirty="0">
                <a:solidFill>
                  <a:srgbClr val="002060"/>
                </a:solidFill>
                <a:latin typeface="Open Sans"/>
              </a:rPr>
              <a:t>, Taharet, 48</a:t>
            </a:r>
            <a:endParaRPr lang="tr-TR" sz="2000" dirty="0" smtClean="0">
              <a:solidFill>
                <a:srgbClr val="002060"/>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7030"/>
            <a:ext cx="3456384" cy="6743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3"/>
          <a:stretch>
            <a:fillRect/>
          </a:stretch>
        </p:blipFill>
        <p:spPr>
          <a:xfrm>
            <a:off x="5547644" y="3121858"/>
            <a:ext cx="3475595" cy="3275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4"/>
          <a:stretch>
            <a:fillRect/>
          </a:stretch>
        </p:blipFill>
        <p:spPr>
          <a:xfrm>
            <a:off x="6660232" y="260372"/>
            <a:ext cx="1800225" cy="2736580"/>
          </a:xfrm>
          <a:prstGeom prst="rect">
            <a:avLst/>
          </a:prstGeom>
          <a:ln>
            <a:noFill/>
          </a:ln>
          <a:effectLst>
            <a:softEdge rad="112500"/>
          </a:effectLst>
        </p:spPr>
      </p:pic>
    </p:spTree>
    <p:extLst>
      <p:ext uri="{BB962C8B-B14F-4D97-AF65-F5344CB8AC3E}">
        <p14:creationId xmlns:p14="http://schemas.microsoft.com/office/powerpoint/2010/main" val="150737024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404664"/>
            <a:ext cx="7992888" cy="5693866"/>
          </a:xfrm>
          <a:prstGeom prst="rect">
            <a:avLst/>
          </a:prstGeom>
        </p:spPr>
        <p:txBody>
          <a:bodyPr wrap="square">
            <a:spAutoFit/>
          </a:bodyPr>
          <a:lstStyle/>
          <a:p>
            <a:r>
              <a:rPr lang="tr-TR" sz="2800" dirty="0"/>
              <a:t>Hayatın dengesini bozan israf illetinden kurtulmak</a:t>
            </a:r>
          </a:p>
          <a:p>
            <a:r>
              <a:rPr lang="tr-TR" sz="2800" dirty="0"/>
              <a:t> </a:t>
            </a:r>
            <a:r>
              <a:rPr lang="tr-TR" sz="2800" dirty="0" smtClean="0"/>
              <a:t>için </a:t>
            </a:r>
            <a:r>
              <a:rPr lang="tr-TR" sz="2800" dirty="0"/>
              <a:t>hayatımızı, </a:t>
            </a:r>
            <a:r>
              <a:rPr lang="tr-TR" sz="2800" dirty="0" err="1" smtClean="0"/>
              <a:t>Kitab</a:t>
            </a:r>
            <a:r>
              <a:rPr lang="tr-TR" sz="2800" dirty="0" smtClean="0"/>
              <a:t> </a:t>
            </a:r>
            <a:r>
              <a:rPr lang="tr-TR" sz="2800" dirty="0"/>
              <a:t>ve Sünnete </a:t>
            </a:r>
            <a:r>
              <a:rPr lang="tr-TR" sz="2800" dirty="0" smtClean="0"/>
              <a:t>bağlılık esastır. </a:t>
            </a:r>
            <a:endParaRPr lang="tr-TR" sz="2800" dirty="0"/>
          </a:p>
          <a:p>
            <a:r>
              <a:rPr lang="tr-TR" sz="2800" dirty="0"/>
              <a:t>Allah’ın nimetlerini, Allah ve </a:t>
            </a:r>
            <a:r>
              <a:rPr lang="tr-TR" sz="2800" dirty="0" smtClean="0"/>
              <a:t>Resulünün (</a:t>
            </a:r>
            <a:r>
              <a:rPr lang="tr-TR" sz="2800" dirty="0" err="1" smtClean="0"/>
              <a:t>a.s</a:t>
            </a:r>
            <a:r>
              <a:rPr lang="tr-TR" sz="2800" dirty="0" smtClean="0"/>
              <a:t>.) </a:t>
            </a:r>
            <a:r>
              <a:rPr lang="tr-TR" sz="2800" dirty="0"/>
              <a:t>koyduğu </a:t>
            </a:r>
          </a:p>
          <a:p>
            <a:r>
              <a:rPr lang="tr-TR" sz="2800" dirty="0"/>
              <a:t>ölçülere göre kullanıp, </a:t>
            </a:r>
            <a:r>
              <a:rPr lang="tr-TR" sz="2800" dirty="0" smtClean="0"/>
              <a:t>O’na (</a:t>
            </a:r>
            <a:r>
              <a:rPr lang="tr-TR" sz="2800" dirty="0" err="1" smtClean="0"/>
              <a:t>c.c</a:t>
            </a:r>
            <a:r>
              <a:rPr lang="tr-TR" sz="2800" dirty="0" smtClean="0"/>
              <a:t>.) </a:t>
            </a:r>
            <a:r>
              <a:rPr lang="tr-TR" sz="2800" dirty="0"/>
              <a:t>daima </a:t>
            </a:r>
            <a:r>
              <a:rPr lang="tr-TR" sz="2800" dirty="0" smtClean="0"/>
              <a:t>şükretmeliyiz</a:t>
            </a:r>
            <a:r>
              <a:rPr lang="tr-TR" sz="2800" dirty="0"/>
              <a:t>.</a:t>
            </a:r>
          </a:p>
          <a:p>
            <a:r>
              <a:rPr lang="tr-TR" sz="2800" dirty="0" smtClean="0"/>
              <a:t>Unutmamalıdır ki:</a:t>
            </a:r>
            <a:endParaRPr lang="tr-TR" sz="2800" dirty="0"/>
          </a:p>
          <a:p>
            <a:r>
              <a:rPr lang="tr-TR" sz="2800" b="1" dirty="0" smtClean="0">
                <a:solidFill>
                  <a:srgbClr val="FF0000"/>
                </a:solidFill>
              </a:rPr>
              <a:t>“Şüphesiz </a:t>
            </a:r>
            <a:r>
              <a:rPr lang="tr-TR" sz="2800" b="1" dirty="0">
                <a:solidFill>
                  <a:srgbClr val="FF0000"/>
                </a:solidFill>
              </a:rPr>
              <a:t>Allah, haddi aşan, yalancı </a:t>
            </a:r>
            <a:endParaRPr lang="tr-TR" sz="2800" b="1" dirty="0" smtClean="0">
              <a:solidFill>
                <a:srgbClr val="FF0000"/>
              </a:solidFill>
            </a:endParaRPr>
          </a:p>
          <a:p>
            <a:r>
              <a:rPr lang="tr-TR" sz="2800" b="1" dirty="0" smtClean="0">
                <a:solidFill>
                  <a:srgbClr val="FF0000"/>
                </a:solidFill>
              </a:rPr>
              <a:t>Kimseyi doğru </a:t>
            </a:r>
            <a:r>
              <a:rPr lang="tr-TR" sz="2800" b="1" dirty="0">
                <a:solidFill>
                  <a:srgbClr val="FF0000"/>
                </a:solidFill>
              </a:rPr>
              <a:t>yola eriştirmez.” </a:t>
            </a:r>
            <a:endParaRPr lang="tr-TR" sz="2800" b="1" dirty="0" smtClean="0">
              <a:solidFill>
                <a:srgbClr val="FF0000"/>
              </a:solidFill>
            </a:endParaRPr>
          </a:p>
          <a:p>
            <a:r>
              <a:rPr lang="tr-TR" sz="2800" dirty="0" smtClean="0"/>
              <a:t>  </a:t>
            </a:r>
            <a:r>
              <a:rPr lang="tr-TR" sz="2800" dirty="0"/>
              <a:t>Ve duamız</a:t>
            </a:r>
            <a:r>
              <a:rPr lang="tr-TR" sz="2800" dirty="0" smtClean="0"/>
              <a:t>:</a:t>
            </a:r>
          </a:p>
          <a:p>
            <a:r>
              <a:rPr lang="tr-TR" sz="2800" b="1" dirty="0" smtClean="0">
                <a:solidFill>
                  <a:srgbClr val="FF0000"/>
                </a:solidFill>
              </a:rPr>
              <a:t> </a:t>
            </a:r>
            <a:r>
              <a:rPr lang="tr-TR" sz="2800" b="1" dirty="0">
                <a:solidFill>
                  <a:srgbClr val="FF0000"/>
                </a:solidFill>
              </a:rPr>
              <a:t>Ey Rabbimiz! Günahlarımızı ve </a:t>
            </a:r>
            <a:endParaRPr lang="tr-TR" sz="2800" b="1" dirty="0" smtClean="0">
              <a:solidFill>
                <a:srgbClr val="FF0000"/>
              </a:solidFill>
            </a:endParaRPr>
          </a:p>
          <a:p>
            <a:r>
              <a:rPr lang="tr-TR" sz="2800" b="1" dirty="0" smtClean="0">
                <a:solidFill>
                  <a:srgbClr val="FF0000"/>
                </a:solidFill>
              </a:rPr>
              <a:t>işimizdeki taşkınlığımızı bağışla</a:t>
            </a:r>
            <a:r>
              <a:rPr lang="tr-TR" sz="2800" b="1" dirty="0">
                <a:solidFill>
                  <a:srgbClr val="FF0000"/>
                </a:solidFill>
              </a:rPr>
              <a:t>; </a:t>
            </a:r>
            <a:endParaRPr lang="tr-TR" sz="2800" b="1" dirty="0" smtClean="0">
              <a:solidFill>
                <a:srgbClr val="FF0000"/>
              </a:solidFill>
            </a:endParaRPr>
          </a:p>
          <a:p>
            <a:r>
              <a:rPr lang="tr-TR" sz="2800" b="1" dirty="0" smtClean="0">
                <a:solidFill>
                  <a:srgbClr val="FF0000"/>
                </a:solidFill>
              </a:rPr>
              <a:t>ayaklarımızı </a:t>
            </a:r>
            <a:r>
              <a:rPr lang="tr-TR" sz="2800" b="1" dirty="0">
                <a:solidFill>
                  <a:srgbClr val="FF0000"/>
                </a:solidFill>
              </a:rPr>
              <a:t>(yolunda) sabit kıl</a:t>
            </a:r>
            <a:r>
              <a:rPr lang="tr-TR" sz="2800" b="1" dirty="0" smtClean="0">
                <a:solidFill>
                  <a:srgbClr val="FF0000"/>
                </a:solidFill>
              </a:rPr>
              <a:t>;</a:t>
            </a:r>
          </a:p>
          <a:p>
            <a:r>
              <a:rPr lang="tr-TR" sz="2800" b="1" dirty="0" smtClean="0">
                <a:solidFill>
                  <a:srgbClr val="FF0000"/>
                </a:solidFill>
              </a:rPr>
              <a:t>kâfirler topluluğuna </a:t>
            </a:r>
            <a:r>
              <a:rPr lang="tr-TR" sz="2800" b="1" dirty="0">
                <a:solidFill>
                  <a:srgbClr val="FF0000"/>
                </a:solidFill>
              </a:rPr>
              <a:t>karşı bizi </a:t>
            </a:r>
            <a:endParaRPr lang="tr-TR" sz="2800" b="1" dirty="0" smtClean="0">
              <a:solidFill>
                <a:srgbClr val="FF0000"/>
              </a:solidFill>
            </a:endParaRPr>
          </a:p>
          <a:p>
            <a:r>
              <a:rPr lang="tr-TR" sz="2800" b="1" dirty="0" smtClean="0">
                <a:solidFill>
                  <a:srgbClr val="FF0000"/>
                </a:solidFill>
              </a:rPr>
              <a:t>muzaffer </a:t>
            </a:r>
            <a:r>
              <a:rPr lang="tr-TR" sz="2800" b="1" dirty="0">
                <a:solidFill>
                  <a:srgbClr val="FF0000"/>
                </a:solidFill>
              </a:rPr>
              <a:t>kıl!</a:t>
            </a:r>
          </a:p>
        </p:txBody>
      </p:sp>
      <p:pic>
        <p:nvPicPr>
          <p:cNvPr id="3" name="Resim 2"/>
          <p:cNvPicPr>
            <a:picLocks noChangeAspect="1"/>
          </p:cNvPicPr>
          <p:nvPr/>
        </p:nvPicPr>
        <p:blipFill>
          <a:blip r:embed="rId2"/>
          <a:stretch>
            <a:fillRect/>
          </a:stretch>
        </p:blipFill>
        <p:spPr>
          <a:xfrm>
            <a:off x="5318364" y="2780928"/>
            <a:ext cx="3096344" cy="2952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39292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1475656" y="4725144"/>
            <a:ext cx="6408712" cy="1200329"/>
          </a:xfrm>
          <a:prstGeom prst="rect">
            <a:avLst/>
          </a:prstGeom>
        </p:spPr>
        <p:txBody>
          <a:bodyPr wrap="square">
            <a:spAutoFit/>
          </a:bodyPr>
          <a:lstStyle/>
          <a:p>
            <a:pPr lvl="0" algn="ctr">
              <a:defRPr/>
            </a:pPr>
            <a:r>
              <a:rPr lang="tr-TR" sz="3600" b="1" dirty="0" smtClean="0">
                <a:latin typeface="Times New Roman" pitchFamily="18" charset="0"/>
                <a:cs typeface="Times New Roman" pitchFamily="18" charset="0"/>
              </a:rPr>
              <a:t>GELECEĞE YATIRIM İÇİN, İSRAF ETMEYELİM…</a:t>
            </a:r>
          </a:p>
        </p:txBody>
      </p:sp>
      <p:pic>
        <p:nvPicPr>
          <p:cNvPr id="9218" name="Picture 2" descr="http://1.bp.blogspot.com/-BXEOh1PFMCE/T1c0jTYllsI/AAAAAAAAAvc/QoPi9N6XnkE/s640/israf_135303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20688"/>
            <a:ext cx="6096000" cy="376961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7571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55576" y="980728"/>
            <a:ext cx="8064896" cy="5509200"/>
          </a:xfrm>
          <a:prstGeom prst="rect">
            <a:avLst/>
          </a:prstGeom>
        </p:spPr>
        <p:txBody>
          <a:bodyPr wrap="square">
            <a:spAutoFit/>
          </a:bodyPr>
          <a:lstStyle/>
          <a:p>
            <a:r>
              <a:rPr lang="tr-TR" sz="3200" b="1" dirty="0"/>
              <a:t>İsraf</a:t>
            </a:r>
            <a:r>
              <a:rPr lang="tr-TR" sz="3200" dirty="0"/>
              <a:t>, dengesiz aşırı harcama, haddi aşma demektir. İsrafa sapana da </a:t>
            </a:r>
            <a:r>
              <a:rPr lang="tr-TR" sz="3200" b="1" dirty="0"/>
              <a:t>müsrif</a:t>
            </a:r>
            <a:r>
              <a:rPr lang="tr-TR" sz="3200" dirty="0"/>
              <a:t> denir. </a:t>
            </a:r>
            <a:endParaRPr lang="tr-TR" sz="3200" dirty="0" smtClean="0"/>
          </a:p>
          <a:p>
            <a:r>
              <a:rPr lang="tr-TR" sz="3200" dirty="0" err="1" smtClean="0"/>
              <a:t>Cenâbı</a:t>
            </a:r>
            <a:r>
              <a:rPr lang="tr-TR" sz="3200" dirty="0" smtClean="0"/>
              <a:t> </a:t>
            </a:r>
            <a:r>
              <a:rPr lang="tr-TR" sz="3200" dirty="0"/>
              <a:t>Allah; </a:t>
            </a:r>
            <a:r>
              <a:rPr lang="tr-TR" sz="3200" dirty="0" smtClean="0"/>
              <a:t>nimetlerini yeryüzünde </a:t>
            </a:r>
            <a:r>
              <a:rPr lang="tr-TR" sz="3200" dirty="0"/>
              <a:t>dengeli olarak verdiğinden, israf edilerek saçılıp tüketilmesini </a:t>
            </a:r>
            <a:r>
              <a:rPr lang="tr-TR" sz="3200" dirty="0" smtClean="0"/>
              <a:t>istemez. Dinimize göre, harcamalarda</a:t>
            </a:r>
            <a:r>
              <a:rPr lang="tr-TR" sz="3200" dirty="0"/>
              <a:t>, ne israf ve ne de cimrilik olmayan </a:t>
            </a:r>
            <a:r>
              <a:rPr lang="tr-TR" sz="3200" b="1" dirty="0"/>
              <a:t>orta </a:t>
            </a:r>
            <a:r>
              <a:rPr lang="tr-TR" sz="3200" b="1" dirty="0" smtClean="0"/>
              <a:t>yol,</a:t>
            </a:r>
            <a:r>
              <a:rPr lang="tr-TR" sz="3200" dirty="0" smtClean="0"/>
              <a:t> </a:t>
            </a:r>
            <a:r>
              <a:rPr lang="tr-TR" sz="3200" dirty="0"/>
              <a:t>en uygun </a:t>
            </a:r>
            <a:r>
              <a:rPr lang="tr-TR" sz="3200" dirty="0" smtClean="0"/>
              <a:t>yoldur</a:t>
            </a:r>
            <a:r>
              <a:rPr lang="tr-TR" sz="3200" dirty="0"/>
              <a:t>. Böylece tabiattaki denge korunacak, toplumlar nimet ve rızıklardan adaletle istifade edeceklerdir. Oysa insanların </a:t>
            </a:r>
            <a:r>
              <a:rPr lang="tr-TR" sz="3200" dirty="0" smtClean="0"/>
              <a:t>birçoğu hem </a:t>
            </a:r>
            <a:r>
              <a:rPr lang="tr-TR" sz="3200" dirty="0"/>
              <a:t>israfa </a:t>
            </a:r>
            <a:r>
              <a:rPr lang="tr-TR" sz="3200" dirty="0" smtClean="0"/>
              <a:t>hem cimriliğe yönelerek </a:t>
            </a:r>
            <a:r>
              <a:rPr lang="tr-TR" sz="3200" dirty="0"/>
              <a:t>negatif bir tutum sergilemektedir. </a:t>
            </a:r>
          </a:p>
        </p:txBody>
      </p:sp>
    </p:spTree>
    <p:extLst>
      <p:ext uri="{BB962C8B-B14F-4D97-AF65-F5344CB8AC3E}">
        <p14:creationId xmlns:p14="http://schemas.microsoft.com/office/powerpoint/2010/main" val="310838668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1628800"/>
            <a:ext cx="3923634" cy="1656184"/>
          </a:xfrm>
        </p:spPr>
        <p:txBody>
          <a:bodyPr/>
          <a:lstStyle/>
          <a:p>
            <a:r>
              <a:rPr lang="tr-TR" sz="6600" dirty="0" smtClean="0">
                <a:solidFill>
                  <a:srgbClr val="FF0000"/>
                </a:solidFill>
              </a:rPr>
              <a:t>TEŞEKKÜR EDERİZ…</a:t>
            </a:r>
            <a:endParaRPr lang="tr-TR" sz="6600" dirty="0">
              <a:solidFill>
                <a:srgbClr val="FF0000"/>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484784"/>
            <a:ext cx="3600400" cy="45091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Dikdörtgen 3"/>
          <p:cNvSpPr/>
          <p:nvPr/>
        </p:nvSpPr>
        <p:spPr>
          <a:xfrm>
            <a:off x="683568" y="3861048"/>
            <a:ext cx="3744416" cy="1754326"/>
          </a:xfrm>
          <a:prstGeom prst="rect">
            <a:avLst/>
          </a:prstGeom>
        </p:spPr>
        <p:txBody>
          <a:bodyPr wrap="square">
            <a:spAutoFit/>
          </a:bodyPr>
          <a:lstStyle/>
          <a:p>
            <a:pPr algn="ctr"/>
            <a:r>
              <a:rPr lang="tr-TR" sz="3600" b="1" dirty="0">
                <a:solidFill>
                  <a:srgbClr val="FF0000"/>
                </a:solidFill>
                <a:latin typeface="Algerian" pitchFamily="82" charset="0"/>
              </a:rPr>
              <a:t>ŞABAN AKTAŞ</a:t>
            </a:r>
          </a:p>
          <a:p>
            <a:pPr algn="ctr"/>
            <a:r>
              <a:rPr lang="tr-TR" sz="3600" b="1" dirty="0">
                <a:solidFill>
                  <a:srgbClr val="FF0000"/>
                </a:solidFill>
                <a:latin typeface="Algerian" pitchFamily="82" charset="0"/>
              </a:rPr>
              <a:t>AYDIN MÜFTÜLÜĞÜ</a:t>
            </a:r>
          </a:p>
          <a:p>
            <a:pPr algn="ctr"/>
            <a:r>
              <a:rPr lang="tr-TR" sz="3600" b="1" dirty="0">
                <a:solidFill>
                  <a:srgbClr val="FF0000"/>
                </a:solidFill>
                <a:latin typeface="Algerian" pitchFamily="82" charset="0"/>
              </a:rPr>
              <a:t>İL VAİZİ</a:t>
            </a:r>
          </a:p>
        </p:txBody>
      </p:sp>
    </p:spTree>
    <p:extLst>
      <p:ext uri="{BB962C8B-B14F-4D97-AF65-F5344CB8AC3E}">
        <p14:creationId xmlns:p14="http://schemas.microsoft.com/office/powerpoint/2010/main" val="369353811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467544" y="476672"/>
            <a:ext cx="8136904" cy="5078313"/>
          </a:xfrm>
          <a:prstGeom prst="rect">
            <a:avLst/>
          </a:prstGeom>
        </p:spPr>
        <p:txBody>
          <a:bodyPr wrap="square">
            <a:spAutoFit/>
          </a:bodyPr>
          <a:lstStyle/>
          <a:p>
            <a:pPr algn="ctr"/>
            <a:r>
              <a:rPr lang="tr-TR" sz="3600" u="sng" dirty="0"/>
              <a:t>İsrafın </a:t>
            </a:r>
            <a:r>
              <a:rPr lang="tr-TR" sz="3600" u="sng" dirty="0" err="1"/>
              <a:t>Lugat</a:t>
            </a:r>
            <a:r>
              <a:rPr lang="tr-TR" sz="3600" u="sng" dirty="0"/>
              <a:t> Manası: </a:t>
            </a:r>
            <a:r>
              <a:rPr lang="tr-TR" sz="3600" dirty="0"/>
              <a:t>Lüzumsuz yere harcama yapmak, ihtiyaçtan fazla tüketmek, saçıp savurmaktır</a:t>
            </a:r>
            <a:r>
              <a:rPr lang="tr-TR" sz="3600" dirty="0" smtClean="0"/>
              <a:t>.</a:t>
            </a:r>
          </a:p>
          <a:p>
            <a:pPr algn="ctr"/>
            <a:endParaRPr lang="tr-TR" sz="3600" dirty="0">
              <a:effectLst/>
            </a:endParaRPr>
          </a:p>
          <a:p>
            <a:pPr algn="ctr"/>
            <a:endParaRPr lang="tr-TR" sz="3600" dirty="0">
              <a:effectLst/>
            </a:endParaRPr>
          </a:p>
          <a:p>
            <a:pPr algn="ctr"/>
            <a:endParaRPr lang="tr-TR" sz="3600" dirty="0" smtClean="0">
              <a:effectLst/>
            </a:endParaRPr>
          </a:p>
          <a:p>
            <a:pPr algn="ctr"/>
            <a:r>
              <a:rPr lang="tr-TR" sz="3600" u="sng" dirty="0"/>
              <a:t>Istılah manası ise; </a:t>
            </a:r>
            <a:r>
              <a:rPr lang="tr-TR" sz="3600" dirty="0"/>
              <a:t>İnsan fiillerinde sınırı aşana, aşırılık yapana, dengesiz harcama yapan kimseye de müsrif denir.</a:t>
            </a:r>
            <a:endParaRPr lang="tr-TR" sz="3600" dirty="0">
              <a:effectLst/>
            </a:endParaRPr>
          </a:p>
        </p:txBody>
      </p:sp>
    </p:spTree>
    <p:extLst>
      <p:ext uri="{BB962C8B-B14F-4D97-AF65-F5344CB8AC3E}">
        <p14:creationId xmlns:p14="http://schemas.microsoft.com/office/powerpoint/2010/main" val="78646908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899592" y="977314"/>
            <a:ext cx="7632848" cy="5386090"/>
          </a:xfrm>
          <a:prstGeom prst="rect">
            <a:avLst/>
          </a:prstGeom>
        </p:spPr>
        <p:txBody>
          <a:bodyPr wrap="square">
            <a:spAutoFit/>
          </a:bodyPr>
          <a:lstStyle/>
          <a:p>
            <a:r>
              <a:rPr lang="tr-TR" sz="2800" dirty="0"/>
              <a:t>Tüketim ve harcamada; en aşağı derecede cimrilik, ortası iktisat, aşırısı ise israftır. Allah (</a:t>
            </a:r>
            <a:r>
              <a:rPr lang="tr-TR" sz="2800" dirty="0" err="1"/>
              <a:t>c.c</a:t>
            </a:r>
            <a:r>
              <a:rPr lang="tr-TR" sz="2800" dirty="0"/>
              <a:t>.): İsraf ve cimriliği de haram kılmıştır. İşte Rabbimizin hükmü</a:t>
            </a:r>
            <a:r>
              <a:rPr lang="tr-TR" sz="2800" dirty="0" smtClean="0"/>
              <a:t>:</a:t>
            </a:r>
          </a:p>
          <a:p>
            <a:endParaRPr lang="tr-TR" sz="2800" dirty="0" smtClean="0"/>
          </a:p>
          <a:p>
            <a:pPr algn="ctr"/>
            <a:r>
              <a:rPr lang="ar-AE" sz="3200" dirty="0">
                <a:solidFill>
                  <a:srgbClr val="0070C0"/>
                </a:solidFill>
              </a:rPr>
              <a:t>وَلَا تَجْعَلْ يَدَكَ مَغْلُولَةً اِلٰى عُنُقِكَ وَلَا تَبْسُطْهَا كُلَّ الْبَسْطِ فَتَقْعُدَ مَلُومًا مَحْسُورًا </a:t>
            </a:r>
          </a:p>
          <a:p>
            <a:endParaRPr lang="tr-TR" sz="2800" dirty="0" smtClean="0">
              <a:effectLst/>
            </a:endParaRPr>
          </a:p>
          <a:p>
            <a:r>
              <a:rPr lang="tr-TR" sz="2800" dirty="0"/>
              <a:t>“Elini boynuna bağlı tutma (cimrilik yapma). Onu, büsbütün de açıp-saçma (İsraf da yapma), sonra kınanır, kaybettiklerinin hasretini çeker durursun</a:t>
            </a:r>
            <a:r>
              <a:rPr lang="tr-TR" sz="2800" dirty="0" smtClean="0"/>
              <a:t>.”</a:t>
            </a:r>
          </a:p>
          <a:p>
            <a:r>
              <a:rPr lang="tr-TR" sz="2800" dirty="0">
                <a:effectLst/>
              </a:rPr>
              <a:t> </a:t>
            </a:r>
            <a:r>
              <a:rPr lang="tr-TR" sz="2800" dirty="0" smtClean="0">
                <a:effectLst/>
              </a:rPr>
              <a:t>                                                        </a:t>
            </a:r>
          </a:p>
          <a:p>
            <a:r>
              <a:rPr lang="tr-TR" sz="2800" dirty="0">
                <a:solidFill>
                  <a:srgbClr val="C00000"/>
                </a:solidFill>
              </a:rPr>
              <a:t> </a:t>
            </a:r>
            <a:r>
              <a:rPr lang="tr-TR" sz="2800" dirty="0" smtClean="0">
                <a:solidFill>
                  <a:srgbClr val="C00000"/>
                </a:solidFill>
              </a:rPr>
              <a:t>                                                        </a:t>
            </a:r>
            <a:r>
              <a:rPr lang="tr-TR" sz="2800" dirty="0" err="1" smtClean="0">
                <a:solidFill>
                  <a:srgbClr val="C00000"/>
                </a:solidFill>
                <a:effectLst/>
              </a:rPr>
              <a:t>İsra</a:t>
            </a:r>
            <a:r>
              <a:rPr lang="tr-TR" sz="2800" dirty="0" smtClean="0">
                <a:solidFill>
                  <a:srgbClr val="C00000"/>
                </a:solidFill>
                <a:effectLst/>
              </a:rPr>
              <a:t> Süresi 29. Ayet</a:t>
            </a:r>
            <a:endParaRPr lang="tr-TR" sz="2800" dirty="0">
              <a:solidFill>
                <a:srgbClr val="C00000"/>
              </a:solidFill>
              <a:effectLst/>
            </a:endParaRPr>
          </a:p>
        </p:txBody>
      </p:sp>
    </p:spTree>
    <p:extLst>
      <p:ext uri="{BB962C8B-B14F-4D97-AF65-F5344CB8AC3E}">
        <p14:creationId xmlns:p14="http://schemas.microsoft.com/office/powerpoint/2010/main" val="36387525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268760"/>
            <a:ext cx="7427168" cy="4608512"/>
          </a:xfrm>
        </p:spPr>
        <p:txBody>
          <a:bodyPr/>
          <a:lstStyle/>
          <a:p>
            <a:pPr marL="0" indent="0">
              <a:buNone/>
            </a:pPr>
            <a:r>
              <a:rPr lang="tr-TR" dirty="0" smtClean="0"/>
              <a:t>   Peygamberimiz </a:t>
            </a:r>
            <a:r>
              <a:rPr lang="tr-TR" dirty="0"/>
              <a:t>(SAV): </a:t>
            </a:r>
            <a:r>
              <a:rPr lang="tr-TR" b="1" dirty="0">
                <a:solidFill>
                  <a:srgbClr val="0070C0"/>
                </a:solidFill>
              </a:rPr>
              <a:t>Tasarruf eden sıkıntı görmez</a:t>
            </a:r>
            <a:r>
              <a:rPr lang="tr-TR" dirty="0"/>
              <a:t>, diyerek tasarrufun, tutumlu harcamanın, ölçülü tüketip, ölçülü yaşamanın insanların, ailelerin hatta toplumların güvencesi olacağını ifade etmiştir</a:t>
            </a:r>
            <a:r>
              <a:rPr lang="tr-TR" dirty="0" smtClean="0"/>
              <a:t>.</a:t>
            </a:r>
            <a:r>
              <a:rPr lang="tr-TR" dirty="0">
                <a:solidFill>
                  <a:srgbClr val="222222"/>
                </a:solidFill>
                <a:latin typeface="Source Sans Pro"/>
              </a:rPr>
              <a:t> </a:t>
            </a:r>
          </a:p>
          <a:p>
            <a:pPr marL="0" indent="0">
              <a:buNone/>
            </a:pPr>
            <a:r>
              <a:rPr lang="tr-TR" dirty="0" smtClean="0">
                <a:solidFill>
                  <a:srgbClr val="222222"/>
                </a:solidFill>
                <a:latin typeface="Source Sans Pro"/>
              </a:rPr>
              <a:t>    </a:t>
            </a:r>
            <a:r>
              <a:rPr lang="tr-TR" dirty="0" smtClean="0">
                <a:solidFill>
                  <a:srgbClr val="7030A0"/>
                </a:solidFill>
                <a:latin typeface="Source Sans Pro"/>
              </a:rPr>
              <a:t>Tutumlu </a:t>
            </a:r>
            <a:r>
              <a:rPr lang="tr-TR" dirty="0">
                <a:solidFill>
                  <a:srgbClr val="7030A0"/>
                </a:solidFill>
                <a:latin typeface="Source Sans Pro"/>
              </a:rPr>
              <a:t>olmak, ölçülü davranmak </a:t>
            </a:r>
            <a:r>
              <a:rPr lang="tr-TR" dirty="0">
                <a:solidFill>
                  <a:srgbClr val="222222"/>
                </a:solidFill>
                <a:latin typeface="Source Sans Pro"/>
              </a:rPr>
              <a:t>İslam peygamberlerinin ve İslam büyüklerinin yaşayıp Müslümanlara tavsiye ettiği </a:t>
            </a:r>
            <a:r>
              <a:rPr lang="tr-TR" dirty="0">
                <a:solidFill>
                  <a:srgbClr val="C00000"/>
                </a:solidFill>
                <a:latin typeface="Source Sans Pro"/>
              </a:rPr>
              <a:t>önemli</a:t>
            </a:r>
            <a:r>
              <a:rPr lang="tr-TR" dirty="0">
                <a:solidFill>
                  <a:srgbClr val="222222"/>
                </a:solidFill>
                <a:latin typeface="Source Sans Pro"/>
              </a:rPr>
              <a:t> bir </a:t>
            </a:r>
            <a:r>
              <a:rPr lang="tr-TR" dirty="0">
                <a:solidFill>
                  <a:srgbClr val="C00000"/>
                </a:solidFill>
                <a:latin typeface="Source Sans Pro"/>
              </a:rPr>
              <a:t>ahlak </a:t>
            </a:r>
            <a:r>
              <a:rPr lang="tr-TR" dirty="0" smtClean="0">
                <a:solidFill>
                  <a:srgbClr val="C00000"/>
                </a:solidFill>
                <a:latin typeface="Source Sans Pro"/>
              </a:rPr>
              <a:t>kuralı</a:t>
            </a:r>
            <a:r>
              <a:rPr lang="tr-TR" dirty="0" smtClean="0">
                <a:solidFill>
                  <a:srgbClr val="222222"/>
                </a:solidFill>
                <a:latin typeface="Source Sans Pro"/>
              </a:rPr>
              <a:t>dır.</a:t>
            </a:r>
            <a:endParaRPr lang="tr-TR" dirty="0"/>
          </a:p>
        </p:txBody>
      </p:sp>
    </p:spTree>
    <p:extLst>
      <p:ext uri="{BB962C8B-B14F-4D97-AF65-F5344CB8AC3E}">
        <p14:creationId xmlns:p14="http://schemas.microsoft.com/office/powerpoint/2010/main" val="202903625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107504" y="1124745"/>
            <a:ext cx="8784976" cy="5016758"/>
          </a:xfrm>
          <a:prstGeom prst="rect">
            <a:avLst/>
          </a:prstGeom>
        </p:spPr>
        <p:txBody>
          <a:bodyPr wrap="square">
            <a:spAutoFit/>
          </a:bodyPr>
          <a:lstStyle/>
          <a:p>
            <a:r>
              <a:rPr lang="tr-TR" sz="3200" dirty="0" smtClean="0"/>
              <a:t> </a:t>
            </a:r>
            <a:r>
              <a:rPr lang="tr-TR" sz="3200" i="1" dirty="0" smtClean="0"/>
              <a:t>İslam’ın </a:t>
            </a:r>
            <a:r>
              <a:rPr lang="tr-TR" sz="3200" i="1" dirty="0"/>
              <a:t>emri </a:t>
            </a:r>
            <a:r>
              <a:rPr lang="tr-TR" sz="3200" i="1" dirty="0" smtClean="0"/>
              <a:t>iktisattır</a:t>
            </a:r>
            <a:r>
              <a:rPr lang="tr-TR" sz="3200" dirty="0" smtClean="0"/>
              <a:t>.</a:t>
            </a:r>
          </a:p>
          <a:p>
            <a:r>
              <a:rPr lang="tr-TR" sz="3200" dirty="0" smtClean="0"/>
              <a:t>-</a:t>
            </a:r>
            <a:r>
              <a:rPr lang="tr-TR" sz="3200" b="1" dirty="0" smtClean="0"/>
              <a:t>İktisat</a:t>
            </a:r>
            <a:r>
              <a:rPr lang="tr-TR" sz="3200" b="1" dirty="0"/>
              <a:t>; tüketim </a:t>
            </a:r>
            <a:r>
              <a:rPr lang="tr-TR" sz="3200" b="1" dirty="0" smtClean="0"/>
              <a:t>ve harcamada </a:t>
            </a:r>
            <a:r>
              <a:rPr lang="tr-TR" sz="3200" b="1" dirty="0"/>
              <a:t>itidal üzere olmak, lüzumundan fazla ve noksan harcamaktan kaçınmaktır. </a:t>
            </a:r>
            <a:endParaRPr lang="tr-TR" sz="3200" b="1" dirty="0" smtClean="0"/>
          </a:p>
          <a:p>
            <a:r>
              <a:rPr lang="tr-TR" sz="3200" dirty="0"/>
              <a:t>-</a:t>
            </a:r>
            <a:r>
              <a:rPr lang="tr-TR" sz="3200" dirty="0" smtClean="0"/>
              <a:t>İsrafın </a:t>
            </a:r>
            <a:r>
              <a:rPr lang="tr-TR" sz="3200" dirty="0"/>
              <a:t>mukabili olan iktisat, </a:t>
            </a:r>
            <a:r>
              <a:rPr lang="tr-TR" sz="3200" dirty="0" smtClean="0"/>
              <a:t>müminlerin en bariz </a:t>
            </a:r>
            <a:r>
              <a:rPr lang="tr-TR" sz="3200" dirty="0"/>
              <a:t>vasıflarından </a:t>
            </a:r>
            <a:r>
              <a:rPr lang="tr-TR" sz="3200" dirty="0" smtClean="0"/>
              <a:t>birisidir</a:t>
            </a:r>
            <a:r>
              <a:rPr lang="tr-TR" sz="3200" dirty="0"/>
              <a:t>. Allah (</a:t>
            </a:r>
            <a:r>
              <a:rPr lang="tr-TR" sz="3200" dirty="0" err="1"/>
              <a:t>c.c</a:t>
            </a:r>
            <a:r>
              <a:rPr lang="tr-TR" sz="3200" dirty="0"/>
              <a:t>.) şöyle buyurdu</a:t>
            </a:r>
            <a:r>
              <a:rPr lang="tr-TR" sz="3200" dirty="0" smtClean="0"/>
              <a:t>:</a:t>
            </a:r>
            <a:endParaRPr lang="tr-TR" sz="3200" u="sng" dirty="0"/>
          </a:p>
          <a:p>
            <a:r>
              <a:rPr lang="ar-SA" sz="3200" dirty="0" smtClean="0">
                <a:solidFill>
                  <a:srgbClr val="0070C0"/>
                </a:solidFill>
                <a:latin typeface="Shaikh Hamdullah Mushaf"/>
              </a:rPr>
              <a:t>وَالَّذِينَ </a:t>
            </a:r>
            <a:r>
              <a:rPr lang="ar-SA" sz="3200" dirty="0">
                <a:solidFill>
                  <a:srgbClr val="0070C0"/>
                </a:solidFill>
                <a:latin typeface="Shaikh Hamdullah Mushaf"/>
              </a:rPr>
              <a:t>إِذَا أَنفَقُوا لَمْ يُسْرِفُوا وَلَمْ يَقْتُرُوا وَكَانَ بَيْنَ ذَلِكَ </a:t>
            </a:r>
            <a:r>
              <a:rPr lang="ar-SA" sz="3200" dirty="0" smtClean="0">
                <a:solidFill>
                  <a:srgbClr val="0070C0"/>
                </a:solidFill>
                <a:latin typeface="Shaikh Hamdullah Mushaf"/>
              </a:rPr>
              <a:t>قَوَامًا</a:t>
            </a:r>
            <a:endParaRPr lang="tr-TR" sz="3200" dirty="0" smtClean="0">
              <a:solidFill>
                <a:srgbClr val="0070C0"/>
              </a:solidFill>
            </a:endParaRPr>
          </a:p>
          <a:p>
            <a:r>
              <a:rPr lang="tr-TR" sz="3200" dirty="0" smtClean="0"/>
              <a:t>Onlar </a:t>
            </a:r>
            <a:r>
              <a:rPr lang="tr-TR" sz="3200" dirty="0"/>
              <a:t>ki, (Rahman’ın has kulları) harcadıklarında ne israf ne de cimrilik ederler; </a:t>
            </a:r>
            <a:r>
              <a:rPr lang="tr-TR" sz="3200" dirty="0" smtClean="0"/>
              <a:t>onların harcamaları bu ikisi arası dengeli bir harcamadır. </a:t>
            </a:r>
            <a:r>
              <a:rPr lang="tr-TR" sz="3200" dirty="0">
                <a:solidFill>
                  <a:srgbClr val="C00000"/>
                </a:solidFill>
              </a:rPr>
              <a:t>Furkan Süresi 67. </a:t>
            </a:r>
            <a:endParaRPr lang="tr-TR" sz="3200" dirty="0">
              <a:solidFill>
                <a:srgbClr val="C00000"/>
              </a:solidFill>
              <a:effectLst/>
            </a:endParaRPr>
          </a:p>
        </p:txBody>
      </p:sp>
    </p:spTree>
    <p:extLst>
      <p:ext uri="{BB962C8B-B14F-4D97-AF65-F5344CB8AC3E}">
        <p14:creationId xmlns:p14="http://schemas.microsoft.com/office/powerpoint/2010/main" val="36846916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23528" y="612845"/>
            <a:ext cx="8640960" cy="6124754"/>
          </a:xfrm>
          <a:prstGeom prst="rect">
            <a:avLst/>
          </a:prstGeom>
        </p:spPr>
        <p:txBody>
          <a:bodyPr wrap="square">
            <a:spAutoFit/>
          </a:bodyPr>
          <a:lstStyle/>
          <a:p>
            <a:r>
              <a:rPr lang="tr-TR" sz="2800" dirty="0"/>
              <a:t>-</a:t>
            </a:r>
            <a:r>
              <a:rPr lang="tr-TR" sz="2800" dirty="0" smtClean="0"/>
              <a:t>Kur’an</a:t>
            </a:r>
            <a:r>
              <a:rPr lang="tr-TR" sz="2800" dirty="0"/>
              <a:t>, israf yasağıyla anlayışındaki </a:t>
            </a:r>
            <a:r>
              <a:rPr lang="tr-TR" sz="2800" u="sng" dirty="0"/>
              <a:t>orta yol veya denge </a:t>
            </a:r>
            <a:r>
              <a:rPr lang="tr-TR" sz="2800" dirty="0"/>
              <a:t>ilkesinin bir görünümünü </a:t>
            </a:r>
            <a:r>
              <a:rPr lang="tr-TR" sz="2800" dirty="0" smtClean="0"/>
              <a:t>sergiler</a:t>
            </a:r>
            <a:r>
              <a:rPr lang="tr-TR" sz="2800" dirty="0"/>
              <a:t>. Bu prensiplerin bir uzantısı olarak ferdin </a:t>
            </a:r>
            <a:r>
              <a:rPr lang="tr-TR" sz="2800" dirty="0" smtClean="0"/>
              <a:t>yapısında yer </a:t>
            </a:r>
            <a:r>
              <a:rPr lang="tr-TR" sz="2800" dirty="0"/>
              <a:t>alan madde ve ruha aynı anda haklar tanıyarak, evvela bu temel ve çekirdek yapıda bozulma ve sapmaları </a:t>
            </a:r>
            <a:r>
              <a:rPr lang="tr-TR" sz="2800" dirty="0" smtClean="0"/>
              <a:t>önler</a:t>
            </a:r>
            <a:r>
              <a:rPr lang="tr-TR" sz="2800" dirty="0"/>
              <a:t>.</a:t>
            </a:r>
            <a:endParaRPr lang="tr-TR" sz="2800" dirty="0" smtClean="0">
              <a:effectLst/>
            </a:endParaRPr>
          </a:p>
          <a:p>
            <a:r>
              <a:rPr lang="tr-TR" sz="2800" dirty="0"/>
              <a:t>-</a:t>
            </a:r>
            <a:r>
              <a:rPr lang="tr-TR" sz="2800" dirty="0" smtClean="0"/>
              <a:t>İtidal </a:t>
            </a:r>
            <a:r>
              <a:rPr lang="tr-TR" sz="2800" dirty="0"/>
              <a:t>prensibinin en önemli </a:t>
            </a:r>
            <a:r>
              <a:rPr lang="tr-TR" sz="2800" dirty="0" smtClean="0"/>
              <a:t>alametlerinden </a:t>
            </a:r>
            <a:r>
              <a:rPr lang="tr-TR" sz="2800" dirty="0"/>
              <a:t>biri Kur’an’da </a:t>
            </a:r>
            <a:r>
              <a:rPr lang="tr-TR" sz="2800" b="1" i="1" u="sng" dirty="0" smtClean="0"/>
              <a:t>ekonomi ahlakı</a:t>
            </a:r>
            <a:r>
              <a:rPr lang="tr-TR" sz="2800" b="1" i="1" dirty="0" smtClean="0"/>
              <a:t> </a:t>
            </a:r>
            <a:r>
              <a:rPr lang="tr-TR" sz="2800" dirty="0"/>
              <a:t>diye ifade edebileceğimiz; </a:t>
            </a:r>
            <a:r>
              <a:rPr lang="tr-TR" sz="2800" b="1" i="1" u="sng" dirty="0"/>
              <a:t>harcamada denge</a:t>
            </a:r>
            <a:r>
              <a:rPr lang="tr-TR" sz="2800" b="1" i="1" dirty="0"/>
              <a:t> </a:t>
            </a:r>
            <a:r>
              <a:rPr lang="tr-TR" sz="2800" dirty="0"/>
              <a:t>esprisidir.</a:t>
            </a:r>
            <a:endParaRPr lang="tr-TR" sz="2800" dirty="0" smtClean="0">
              <a:effectLst/>
            </a:endParaRPr>
          </a:p>
          <a:p>
            <a:r>
              <a:rPr lang="tr-TR" sz="2800" dirty="0" smtClean="0"/>
              <a:t>-İsraf</a:t>
            </a:r>
            <a:r>
              <a:rPr lang="tr-TR" sz="2800" dirty="0"/>
              <a:t>, Kur’an ahlakının özündeki denge prensibini </a:t>
            </a:r>
            <a:r>
              <a:rPr lang="tr-TR" sz="2800" dirty="0" smtClean="0"/>
              <a:t>bozar</a:t>
            </a:r>
            <a:r>
              <a:rPr lang="tr-TR" sz="2800" dirty="0"/>
              <a:t>. Çünkü birimizin gerektiğinden çok harcaması için, bir ötekimizin gerektiğinden az harcaması icap edecektir. Allah, yeryüzü sofrasına nimetleri dengeli bir biçimde göndermiştir. İsrafa gidenler, bu dengeyi, kendi lehlerine </a:t>
            </a:r>
            <a:r>
              <a:rPr lang="tr-TR" sz="2800" dirty="0" smtClean="0"/>
              <a:t>bozanlar ve haddi aşanlardır.</a:t>
            </a:r>
            <a:endParaRPr lang="tr-TR" sz="2800" dirty="0">
              <a:effectLst/>
            </a:endParaRPr>
          </a:p>
        </p:txBody>
      </p:sp>
    </p:spTree>
    <p:extLst>
      <p:ext uri="{BB962C8B-B14F-4D97-AF65-F5344CB8AC3E}">
        <p14:creationId xmlns:p14="http://schemas.microsoft.com/office/powerpoint/2010/main" val="67930069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2915816" y="332656"/>
            <a:ext cx="3253776" cy="461665"/>
          </a:xfrm>
          <a:prstGeom prst="rect">
            <a:avLst/>
          </a:prstGeom>
        </p:spPr>
        <p:txBody>
          <a:bodyPr wrap="none">
            <a:spAutoFit/>
          </a:bodyPr>
          <a:lstStyle/>
          <a:p>
            <a:r>
              <a:rPr lang="tr-TR" sz="2400" b="1" dirty="0"/>
              <a:t>İSRAF İLE İLGİLİ AYETLER</a:t>
            </a:r>
            <a:endParaRPr lang="tr-TR" sz="2400" dirty="0"/>
          </a:p>
        </p:txBody>
      </p:sp>
      <p:sp>
        <p:nvSpPr>
          <p:cNvPr id="5" name="Dikdörtgen 4"/>
          <p:cNvSpPr/>
          <p:nvPr/>
        </p:nvSpPr>
        <p:spPr>
          <a:xfrm>
            <a:off x="330236" y="798637"/>
            <a:ext cx="8424935" cy="2862322"/>
          </a:xfrm>
          <a:prstGeom prst="rect">
            <a:avLst/>
          </a:prstGeom>
        </p:spPr>
        <p:txBody>
          <a:bodyPr wrap="square">
            <a:spAutoFit/>
          </a:bodyPr>
          <a:lstStyle/>
          <a:p>
            <a:pPr algn="ctr"/>
            <a:r>
              <a:rPr lang="ar-AE" sz="3600" dirty="0">
                <a:solidFill>
                  <a:srgbClr val="0070C0"/>
                </a:solidFill>
              </a:rPr>
              <a:t>وَهُوَ الَّذٖى اَنْشَاَ جَنَّاتٍ مَعْرُوشَاتٍ وَغَيْرَ مَعْرُوشَاتٍ وَالنَّخْلَ وَالزَّرْعَ مُخْتَلِفًا اُكُلُهُ وَالزَّيْتُونَ وَالرُّمَّانَ مُتَشَابِهًا وَغَيْرَ مُتَشَابِهٍ كُلُوا مِنْ ثَمَرِهٖ اِذَا اَثْمَرَ وَاٰتُوا حَقَّهُ يَوْمَ حَصَادِهٖ وَلَا تُسْرِفُوا اِنَّهُ لَا يُحِبُّ الْمُسْرِفٖينَ </a:t>
            </a:r>
            <a:endParaRPr lang="tr-TR" sz="3600" dirty="0" smtClean="0">
              <a:solidFill>
                <a:srgbClr val="0070C0"/>
              </a:solidFill>
            </a:endParaRPr>
          </a:p>
          <a:p>
            <a:pPr algn="ctr"/>
            <a:endParaRPr lang="tr-TR" sz="3600" dirty="0"/>
          </a:p>
        </p:txBody>
      </p:sp>
      <p:sp>
        <p:nvSpPr>
          <p:cNvPr id="6" name="Dikdörtgen 5"/>
          <p:cNvSpPr/>
          <p:nvPr/>
        </p:nvSpPr>
        <p:spPr>
          <a:xfrm>
            <a:off x="330235" y="3140969"/>
            <a:ext cx="8274213" cy="3108543"/>
          </a:xfrm>
          <a:prstGeom prst="rect">
            <a:avLst/>
          </a:prstGeom>
        </p:spPr>
        <p:txBody>
          <a:bodyPr wrap="square">
            <a:spAutoFit/>
          </a:bodyPr>
          <a:lstStyle/>
          <a:p>
            <a:r>
              <a:rPr lang="tr-TR" sz="2800" dirty="0"/>
              <a:t>Çardaklı ve </a:t>
            </a:r>
            <a:r>
              <a:rPr lang="tr-TR" sz="2800" dirty="0" err="1"/>
              <a:t>çardaksız</a:t>
            </a:r>
            <a:r>
              <a:rPr lang="tr-TR" sz="2800" dirty="0"/>
              <a:t> (üzüm) bahçeleri, ürünleri çeşit çeşit hurmaları, ekinleri, birbirine benzer ve benzemez biçimde zeytin ve narları yaratan O'dur. </a:t>
            </a:r>
            <a:r>
              <a:rPr lang="tr-TR" sz="2800" dirty="0" smtClean="0"/>
              <a:t>Her biri </a:t>
            </a:r>
            <a:r>
              <a:rPr lang="tr-TR" sz="2800" dirty="0"/>
              <a:t>meyve verdiği zaman meyvesinden </a:t>
            </a:r>
            <a:r>
              <a:rPr lang="tr-TR" sz="2800" dirty="0" smtClean="0"/>
              <a:t>yiyin</a:t>
            </a:r>
            <a:r>
              <a:rPr lang="tr-TR" sz="2800" dirty="0"/>
              <a:t>. Devşirilip toplandığı gün de hakkını (zekât ve sadakasını) verin, fakat israf etmeyin; çünkü Allah israf edenleri </a:t>
            </a:r>
            <a:r>
              <a:rPr lang="tr-TR" sz="2800" dirty="0" smtClean="0"/>
              <a:t>sevmez. </a:t>
            </a:r>
          </a:p>
          <a:p>
            <a:r>
              <a:rPr lang="tr-TR" sz="2800" dirty="0" smtClean="0">
                <a:solidFill>
                  <a:srgbClr val="C00000"/>
                </a:solidFill>
              </a:rPr>
              <a:t>Enam suresi, 141.</a:t>
            </a:r>
            <a:endParaRPr lang="tr-TR" sz="2800" dirty="0">
              <a:solidFill>
                <a:srgbClr val="C00000"/>
              </a:solidFill>
            </a:endParaRPr>
          </a:p>
        </p:txBody>
      </p:sp>
    </p:spTree>
    <p:extLst>
      <p:ext uri="{BB962C8B-B14F-4D97-AF65-F5344CB8AC3E}">
        <p14:creationId xmlns:p14="http://schemas.microsoft.com/office/powerpoint/2010/main" val="12368226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Sonbahar</Template>
  <TotalTime>1368</TotalTime>
  <Words>2277</Words>
  <Application>Microsoft Office PowerPoint</Application>
  <PresentationFormat>Ekran Gösterisi (4:3)</PresentationFormat>
  <Paragraphs>157</Paragraphs>
  <Slides>30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30</vt:i4>
      </vt:variant>
    </vt:vector>
  </HeadingPairs>
  <TitlesOfParts>
    <vt:vector size="40" baseType="lpstr">
      <vt:lpstr>Algerian</vt:lpstr>
      <vt:lpstr>Arial</vt:lpstr>
      <vt:lpstr>Arial Black</vt:lpstr>
      <vt:lpstr>Calibri</vt:lpstr>
      <vt:lpstr>KuranFont</vt:lpstr>
      <vt:lpstr>Open Sans</vt:lpstr>
      <vt:lpstr>Shaikh Hamdullah Mushaf</vt:lpstr>
      <vt:lpstr>Source Sans Pro</vt:lpstr>
      <vt:lpstr>Times New Roman</vt:lpstr>
      <vt:lpstr>Thermal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ASUS</cp:lastModifiedBy>
  <cp:revision>76</cp:revision>
  <dcterms:created xsi:type="dcterms:W3CDTF">2012-03-22T13:08:41Z</dcterms:created>
  <dcterms:modified xsi:type="dcterms:W3CDTF">2018-11-12T09:14:42Z</dcterms:modified>
</cp:coreProperties>
</file>